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notesMasterIdLst>
    <p:notesMasterId r:id="rId5"/>
  </p:notesMasterIdLst>
  <p:sldIdLst>
    <p:sldId id="258" r:id="rId4"/>
  </p:sldIdLst>
  <p:sldSz cx="6858000" cy="1079976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40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685"/>
    <a:srgbClr val="E4E4E4"/>
    <a:srgbClr val="003025"/>
    <a:srgbClr val="FFFFFF"/>
    <a:srgbClr val="0060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88743E-43D8-DE4E-958F-C70CF4920ECD}" v="11" dt="2023-12-29T10:41:54.0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93"/>
    <p:restoredTop sz="95906"/>
  </p:normalViewPr>
  <p:slideViewPr>
    <p:cSldViewPr snapToGrid="0" showGuides="1">
      <p:cViewPr varScale="1">
        <p:scale>
          <a:sx n="72" d="100"/>
          <a:sy n="72" d="100"/>
        </p:scale>
        <p:origin x="2944" y="216"/>
      </p:cViewPr>
      <p:guideLst>
        <p:guide orient="horz" pos="3402"/>
        <p:guide pos="2160"/>
        <p:guide pos="40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9FB5E-BB4C-B64B-A6A4-6D64188F5570}" type="datetimeFigureOut">
              <a:rPr lang="nl-NL" smtClean="0"/>
              <a:t>19-02-2024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449513" y="1143000"/>
            <a:ext cx="1958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6D0FE-D53C-A44E-B9E2-27376C6011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796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points 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tekst 17">
            <a:extLst>
              <a:ext uri="{FF2B5EF4-FFF2-40B4-BE49-F238E27FC236}">
                <a16:creationId xmlns:a16="http://schemas.microsoft.com/office/drawing/2014/main" id="{064377F1-6429-70EB-9F26-326CD8D0F33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5776" y="876334"/>
            <a:ext cx="4448505" cy="2270264"/>
          </a:xfrm>
        </p:spPr>
        <p:txBody>
          <a:bodyPr anchor="t">
            <a:noAutofit/>
          </a:bodyPr>
          <a:lstStyle>
            <a:lvl1pPr marL="0" indent="0">
              <a:buNone/>
              <a:defRPr sz="2700" b="0" i="0">
                <a:solidFill>
                  <a:srgbClr val="00B687"/>
                </a:solidFill>
                <a:latin typeface="AntiqueOli" pitchFamily="2" charset="77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start </a:t>
            </a:r>
            <a:r>
              <a:rPr lang="nl-NL" dirty="0" err="1"/>
              <a:t>writing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here</a:t>
            </a:r>
            <a:endParaRPr lang="nl-NL" dirty="0"/>
          </a:p>
        </p:txBody>
      </p:sp>
      <p:sp>
        <p:nvSpPr>
          <p:cNvPr id="14" name="Tijdelijke aanduiding voor tekst 17">
            <a:extLst>
              <a:ext uri="{FF2B5EF4-FFF2-40B4-BE49-F238E27FC236}">
                <a16:creationId xmlns:a16="http://schemas.microsoft.com/office/drawing/2014/main" id="{830E92C5-6235-3A5B-DD96-7273D610FE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5775" y="4666564"/>
            <a:ext cx="4448770" cy="5145722"/>
          </a:xfrm>
        </p:spPr>
        <p:txBody>
          <a:bodyPr>
            <a:normAutofit/>
          </a:bodyPr>
          <a:lstStyle>
            <a:lvl1pPr marL="160734" indent="-160734">
              <a:buFontTx/>
              <a:buBlip>
                <a:blip/>
              </a:buBlip>
              <a:defRPr sz="1013">
                <a:solidFill>
                  <a:srgbClr val="003026"/>
                </a:solidFill>
                <a:latin typeface="Reckless Neue" pitchFamily="2" charset="77"/>
              </a:defRPr>
            </a:lvl1pPr>
            <a:lvl2pPr marL="257175" indent="0">
              <a:buNone/>
              <a:defRPr sz="1013"/>
            </a:lvl2pPr>
            <a:lvl3pPr marL="514350" indent="0">
              <a:buNone/>
              <a:defRPr sz="1013"/>
            </a:lvl3pPr>
            <a:lvl4pPr marL="771525" indent="0">
              <a:buNone/>
              <a:defRPr sz="1013"/>
            </a:lvl4pPr>
            <a:lvl5pPr marL="1028700" indent="0">
              <a:buNone/>
              <a:defRPr sz="1013"/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start </a:t>
            </a:r>
            <a:r>
              <a:rPr lang="nl-NL" dirty="0" err="1"/>
              <a:t>writing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bulletpoints</a:t>
            </a:r>
            <a:r>
              <a:rPr lang="nl-NL" dirty="0"/>
              <a:t> </a:t>
            </a:r>
            <a:r>
              <a:rPr lang="nl-NL" dirty="0" err="1"/>
              <a:t>here</a:t>
            </a:r>
            <a:endParaRPr lang="nl-NL" dirty="0"/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B89CD95D-56FD-679A-4432-F9F1A1BB8AC5}"/>
              </a:ext>
            </a:extLst>
          </p:cNvPr>
          <p:cNvPicPr>
            <a:picLocks noChangeAspect="1"/>
          </p:cNvPicPr>
          <p:nvPr/>
        </p:nvPicPr>
        <p:blipFill rotWithShape="1">
          <a:blip/>
          <a:srcRect r="79804"/>
          <a:stretch/>
        </p:blipFill>
        <p:spPr>
          <a:xfrm>
            <a:off x="6315614" y="769671"/>
            <a:ext cx="259595" cy="115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76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3760217-C4EE-ECE7-33BD-430DBEA83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E94D2-3387-494D-ADC0-1FE0CAFC6D05}" type="datetimeFigureOut">
              <a:rPr lang="nl-NL" smtClean="0"/>
              <a:t>19-02-2024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47B2DEA-F4EE-531F-2DB1-DFFC6A7BD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A0F1BEB-B08E-1217-3DE7-277FC8B73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47CD1-7646-DE40-951D-0F3CCA2DC44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580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85320B1-4839-17C6-A676-0C686B192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74988"/>
            <a:ext cx="5915025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4F7E2D2-7976-F0E8-287B-8CBB2A99F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874938"/>
            <a:ext cx="5915025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6CADA0-58E3-F2EA-8A37-75FF6B8619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7" y="10009782"/>
            <a:ext cx="154305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E94D2-3387-494D-ADC0-1FE0CAFC6D05}" type="datetimeFigureOut">
              <a:rPr lang="nl-NL" smtClean="0"/>
              <a:t>19-02-2024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11720A-462E-1554-76A4-CC6DC951A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4" y="10009782"/>
            <a:ext cx="2314575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9D258C-AA89-2044-2887-630C9F895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10009782"/>
            <a:ext cx="154305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47CD1-7646-DE40-951D-0F3CCA2DC44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842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92" r:id="rId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rgbClr val="00B687"/>
          </a:solidFill>
          <a:latin typeface="AntiqueOli" panose="020B0603020204030204" pitchFamily="34" charset="0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rgbClr val="003026"/>
          </a:solidFill>
          <a:latin typeface="Reckless Neue" pitchFamily="2" charset="77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rgbClr val="003026"/>
          </a:solidFill>
          <a:latin typeface="Reckless Neue" pitchFamily="2" charset="77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rgbClr val="003026"/>
          </a:solidFill>
          <a:latin typeface="Reckless Neue" pitchFamily="2" charset="77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rgbClr val="003026"/>
          </a:solidFill>
          <a:latin typeface="Reckless Neue" pitchFamily="2" charset="77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rgbClr val="003026"/>
          </a:solidFill>
          <a:latin typeface="Reckless Neue" pitchFamily="2" charset="77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402" userDrawn="1">
          <p15:clr>
            <a:srgbClr val="F26B43"/>
          </p15:clr>
        </p15:guide>
        <p15:guide id="2" pos="29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B02D1EFE-0FE8-8291-D74B-705839CD9206}"/>
              </a:ext>
            </a:extLst>
          </p:cNvPr>
          <p:cNvSpPr txBox="1">
            <a:spLocks/>
          </p:cNvSpPr>
          <p:nvPr/>
        </p:nvSpPr>
        <p:spPr>
          <a:xfrm>
            <a:off x="473074" y="294234"/>
            <a:ext cx="5975816" cy="1186734"/>
          </a:xfrm>
          <a:prstGeom prst="rect">
            <a:avLst/>
          </a:prstGeom>
        </p:spPr>
        <p:txBody>
          <a:bodyPr anchor="t"/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rgbClr val="00B687"/>
                </a:solidFill>
                <a:latin typeface="AntiqueOli" panose="020B0603020204030204" pitchFamily="34" charset="0"/>
                <a:ea typeface="+mj-ea"/>
                <a:cs typeface="+mj-cs"/>
              </a:defRPr>
            </a:lvl1pPr>
          </a:lstStyle>
          <a:p>
            <a:r>
              <a:rPr lang="nl-NL" sz="3800" dirty="0" err="1">
                <a:solidFill>
                  <a:srgbClr val="00604E"/>
                </a:solidFill>
              </a:rPr>
              <a:t>Whistleblowing</a:t>
            </a:r>
            <a:r>
              <a:rPr lang="nl-NL" sz="3800" dirty="0">
                <a:solidFill>
                  <a:srgbClr val="00604E"/>
                </a:solidFill>
              </a:rPr>
              <a:t> </a:t>
            </a:r>
            <a:r>
              <a:rPr lang="nl-NL" sz="3800" dirty="0" err="1">
                <a:solidFill>
                  <a:srgbClr val="00604E"/>
                </a:solidFill>
              </a:rPr>
              <a:t>guidelines</a:t>
            </a:r>
            <a:endParaRPr lang="nl-NL" sz="3800" dirty="0">
              <a:solidFill>
                <a:srgbClr val="00604E"/>
              </a:solidFill>
            </a:endParaRPr>
          </a:p>
        </p:txBody>
      </p:sp>
      <p:sp>
        <p:nvSpPr>
          <p:cNvPr id="34" name="Oval 9">
            <a:extLst>
              <a:ext uri="{FF2B5EF4-FFF2-40B4-BE49-F238E27FC236}">
                <a16:creationId xmlns:a16="http://schemas.microsoft.com/office/drawing/2014/main" id="{86E3B5C1-AC07-D455-4F32-0A218455AD1B}"/>
              </a:ext>
            </a:extLst>
          </p:cNvPr>
          <p:cNvSpPr>
            <a:spLocks noChangeArrowheads="1"/>
          </p:cNvSpPr>
          <p:nvPr/>
        </p:nvSpPr>
        <p:spPr bwMode="auto">
          <a:xfrm rot="831967">
            <a:off x="472609" y="2115645"/>
            <a:ext cx="982013" cy="980773"/>
          </a:xfrm>
          <a:prstGeom prst="ellipse">
            <a:avLst/>
          </a:prstGeom>
          <a:solidFill>
            <a:srgbClr val="00B685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71426" tIns="45355" rIns="90710" bIns="45355" anchor="ctr"/>
          <a:lstStyle>
            <a:lvl1pPr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Aft>
                <a:spcPts val="413"/>
              </a:spcAft>
            </a:pPr>
            <a:endParaRPr lang="en-US" sz="1320" dirty="0">
              <a:solidFill>
                <a:schemeClr val="bg1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38" name="Oval 9">
            <a:extLst>
              <a:ext uri="{FF2B5EF4-FFF2-40B4-BE49-F238E27FC236}">
                <a16:creationId xmlns:a16="http://schemas.microsoft.com/office/drawing/2014/main" id="{DA575A0B-9232-51D0-C892-EC521FB26887}"/>
              </a:ext>
            </a:extLst>
          </p:cNvPr>
          <p:cNvSpPr>
            <a:spLocks noChangeArrowheads="1"/>
          </p:cNvSpPr>
          <p:nvPr/>
        </p:nvSpPr>
        <p:spPr bwMode="auto">
          <a:xfrm rot="1192824">
            <a:off x="3690304" y="1262912"/>
            <a:ext cx="982013" cy="980773"/>
          </a:xfrm>
          <a:prstGeom prst="ellipse">
            <a:avLst/>
          </a:prstGeom>
          <a:solidFill>
            <a:srgbClr val="00B685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71426" tIns="45355" rIns="90710" bIns="45355" anchor="ctr"/>
          <a:lstStyle>
            <a:lvl1pPr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Aft>
                <a:spcPts val="413"/>
              </a:spcAft>
            </a:pPr>
            <a:endParaRPr lang="en-US" sz="1320" dirty="0">
              <a:solidFill>
                <a:schemeClr val="bg1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42" name="Oval 9">
            <a:extLst>
              <a:ext uri="{FF2B5EF4-FFF2-40B4-BE49-F238E27FC236}">
                <a16:creationId xmlns:a16="http://schemas.microsoft.com/office/drawing/2014/main" id="{F60B8C95-A9D0-CC36-117A-355D1547D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847" y="7192619"/>
            <a:ext cx="982013" cy="980773"/>
          </a:xfrm>
          <a:prstGeom prst="ellipse">
            <a:avLst/>
          </a:prstGeom>
          <a:solidFill>
            <a:srgbClr val="00B685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71426" tIns="45355" rIns="90710" bIns="45355" anchor="ctr"/>
          <a:lstStyle>
            <a:lvl1pPr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Aft>
                <a:spcPts val="413"/>
              </a:spcAft>
            </a:pPr>
            <a:endParaRPr lang="en-US" sz="1320" dirty="0">
              <a:solidFill>
                <a:schemeClr val="bg1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45" name="Oval 9">
            <a:extLst>
              <a:ext uri="{FF2B5EF4-FFF2-40B4-BE49-F238E27FC236}">
                <a16:creationId xmlns:a16="http://schemas.microsoft.com/office/drawing/2014/main" id="{E74A096E-A4AF-E0E4-CFE6-8890D4E17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6" y="7729990"/>
            <a:ext cx="982013" cy="980773"/>
          </a:xfrm>
          <a:prstGeom prst="ellipse">
            <a:avLst/>
          </a:prstGeom>
          <a:solidFill>
            <a:srgbClr val="00B685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71426" tIns="45355" rIns="90710" bIns="45355" anchor="ctr"/>
          <a:lstStyle>
            <a:lvl1pPr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Aft>
                <a:spcPts val="413"/>
              </a:spcAft>
            </a:pPr>
            <a:endParaRPr lang="en-US" sz="1320" dirty="0">
              <a:solidFill>
                <a:schemeClr val="bg1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48" name="Oval 9">
            <a:extLst>
              <a:ext uri="{FF2B5EF4-FFF2-40B4-BE49-F238E27FC236}">
                <a16:creationId xmlns:a16="http://schemas.microsoft.com/office/drawing/2014/main" id="{7D44A232-F5C5-4B1F-78D1-F368A4B9A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5" y="5015810"/>
            <a:ext cx="982013" cy="980773"/>
          </a:xfrm>
          <a:prstGeom prst="ellipse">
            <a:avLst/>
          </a:prstGeom>
          <a:solidFill>
            <a:srgbClr val="00B685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71426" tIns="45355" rIns="90710" bIns="45355" anchor="ctr"/>
          <a:lstStyle>
            <a:lvl1pPr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Aft>
                <a:spcPts val="413"/>
              </a:spcAft>
            </a:pPr>
            <a:endParaRPr lang="en-US" sz="1320" dirty="0">
              <a:solidFill>
                <a:schemeClr val="bg1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50" name="Textplatzhalter 4">
            <a:extLst>
              <a:ext uri="{FF2B5EF4-FFF2-40B4-BE49-F238E27FC236}">
                <a16:creationId xmlns:a16="http://schemas.microsoft.com/office/drawing/2014/main" id="{BB5818DD-53F3-81D9-94D9-628B98EA9AFF}"/>
              </a:ext>
            </a:extLst>
          </p:cNvPr>
          <p:cNvSpPr txBox="1">
            <a:spLocks/>
          </p:cNvSpPr>
          <p:nvPr/>
        </p:nvSpPr>
        <p:spPr>
          <a:xfrm>
            <a:off x="502546" y="1279124"/>
            <a:ext cx="3762790" cy="5108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r" defTabSz="914400" rtl="0" eaLnBrk="1" latinLnBrk="0" hangingPunct="1">
              <a:defRPr sz="67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rgbClr val="00B685"/>
                </a:solidFill>
                <a:latin typeface="Reckless Neue" pitchFamily="2" charset="77"/>
                <a:cs typeface="Segoe UI" panose="020B0502040204020203" pitchFamily="34" charset="0"/>
              </a:rPr>
              <a:t>To the point – one pager</a:t>
            </a:r>
          </a:p>
        </p:txBody>
      </p:sp>
      <p:sp>
        <p:nvSpPr>
          <p:cNvPr id="51" name="Textfeld 55">
            <a:extLst>
              <a:ext uri="{FF2B5EF4-FFF2-40B4-BE49-F238E27FC236}">
                <a16:creationId xmlns:a16="http://schemas.microsoft.com/office/drawing/2014/main" id="{60BDBD7A-14FD-354D-6FBB-079CFBAAE854}"/>
              </a:ext>
            </a:extLst>
          </p:cNvPr>
          <p:cNvSpPr txBox="1"/>
          <p:nvPr/>
        </p:nvSpPr>
        <p:spPr>
          <a:xfrm>
            <a:off x="478567" y="3230162"/>
            <a:ext cx="2698726" cy="12234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300" dirty="0">
                <a:latin typeface="AntiqueOli" pitchFamily="2" charset="77"/>
                <a:cs typeface="Segoe UI" panose="020B0502040204020203" pitchFamily="34" charset="0"/>
              </a:rPr>
              <a:t>Whistleblower?</a:t>
            </a:r>
          </a:p>
          <a:p>
            <a:r>
              <a:rPr lang="en-US" sz="950" dirty="0">
                <a:latin typeface="Reckless Neue" pitchFamily="2" charset="77"/>
                <a:cs typeface="Segoe UI" panose="020B0502040204020203" pitchFamily="34" charset="0"/>
              </a:rPr>
              <a:t>Yes, that sounds scary, but don't worry. You are only giving us a hint so that we can take action.</a:t>
            </a:r>
          </a:p>
          <a:p>
            <a:r>
              <a:rPr lang="en-US" sz="950" dirty="0">
                <a:latin typeface="Reckless Neue" pitchFamily="2" charset="77"/>
                <a:cs typeface="Segoe UI" panose="020B0502040204020203" pitchFamily="34" charset="0"/>
              </a:rPr>
              <a:t>We have strict rules against retaliation. You are protected, when you are reporting in good faith.</a:t>
            </a:r>
          </a:p>
          <a:p>
            <a:endParaRPr lang="en-US" sz="950" dirty="0">
              <a:latin typeface="Reckless Neue" pitchFamily="2" charset="77"/>
              <a:cs typeface="Segoe UI" panose="020B0502040204020203" pitchFamily="34" charset="0"/>
            </a:endParaRPr>
          </a:p>
          <a:p>
            <a:r>
              <a:rPr lang="en-US" sz="950" dirty="0">
                <a:latin typeface="Reckless Neue" pitchFamily="2" charset="77"/>
                <a:cs typeface="Segoe UI" panose="020B0502040204020203" pitchFamily="34" charset="0"/>
              </a:rPr>
              <a:t>We will treat all matters highly confidentially, and we expect this  from you, too.</a:t>
            </a:r>
          </a:p>
        </p:txBody>
      </p:sp>
      <p:sp>
        <p:nvSpPr>
          <p:cNvPr id="53" name="Textfeld 86">
            <a:extLst>
              <a:ext uri="{FF2B5EF4-FFF2-40B4-BE49-F238E27FC236}">
                <a16:creationId xmlns:a16="http://schemas.microsoft.com/office/drawing/2014/main" id="{E4A5DD17-C031-8A38-8CEC-97EEB7E3B9C9}"/>
              </a:ext>
            </a:extLst>
          </p:cNvPr>
          <p:cNvSpPr txBox="1"/>
          <p:nvPr/>
        </p:nvSpPr>
        <p:spPr>
          <a:xfrm>
            <a:off x="2390021" y="7420281"/>
            <a:ext cx="1606181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300" dirty="0">
                <a:latin typeface="AntiqueOli" pitchFamily="2" charset="77"/>
                <a:cs typeface="Segoe UI" panose="020B0502040204020203" pitchFamily="34" charset="0"/>
              </a:rPr>
              <a:t>How can I speak up?</a:t>
            </a:r>
          </a:p>
        </p:txBody>
      </p:sp>
      <p:sp>
        <p:nvSpPr>
          <p:cNvPr id="54" name="Textfeld 88">
            <a:extLst>
              <a:ext uri="{FF2B5EF4-FFF2-40B4-BE49-F238E27FC236}">
                <a16:creationId xmlns:a16="http://schemas.microsoft.com/office/drawing/2014/main" id="{AAAAEAA3-4566-DB81-32F4-C40733EAEEEF}"/>
              </a:ext>
            </a:extLst>
          </p:cNvPr>
          <p:cNvSpPr txBox="1"/>
          <p:nvPr/>
        </p:nvSpPr>
        <p:spPr>
          <a:xfrm>
            <a:off x="2287141" y="8810549"/>
            <a:ext cx="1869733" cy="661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300" dirty="0">
                <a:latin typeface="AntiqueOli" pitchFamily="2" charset="77"/>
                <a:cs typeface="Segoe UI" panose="020B0502040204020203" pitchFamily="34" charset="0"/>
              </a:rPr>
              <a:t>Preferably, </a:t>
            </a:r>
            <a:r>
              <a:rPr lang="en-US" sz="950" dirty="0">
                <a:latin typeface="Reckless Neue" pitchFamily="2" charset="77"/>
                <a:cs typeface="Segoe UI" panose="020B0502040204020203" pitchFamily="34" charset="0"/>
              </a:rPr>
              <a:t>talk to, write or call your line manager. Alternatively, contact HR or the Group Compliance Officer.</a:t>
            </a:r>
            <a:r>
              <a:rPr lang="en-US" sz="950" dirty="0">
                <a:latin typeface="Reckless Neue" pitchFamily="2" charset="77"/>
                <a:cs typeface="Lucida Sans Unicode" panose="020B0602030504020204" pitchFamily="34" charset="0"/>
              </a:rPr>
              <a:t> </a:t>
            </a:r>
          </a:p>
        </p:txBody>
      </p:sp>
      <p:sp>
        <p:nvSpPr>
          <p:cNvPr id="57" name="Textfeld 1">
            <a:extLst>
              <a:ext uri="{FF2B5EF4-FFF2-40B4-BE49-F238E27FC236}">
                <a16:creationId xmlns:a16="http://schemas.microsoft.com/office/drawing/2014/main" id="{58912FF4-4612-FE09-5D70-9ED1923A3B82}"/>
              </a:ext>
            </a:extLst>
          </p:cNvPr>
          <p:cNvSpPr txBox="1"/>
          <p:nvPr/>
        </p:nvSpPr>
        <p:spPr>
          <a:xfrm>
            <a:off x="1332484" y="10077683"/>
            <a:ext cx="4193032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300" dirty="0">
                <a:latin typeface="AntiqueOli" pitchFamily="2" charset="77"/>
                <a:cs typeface="Segoe UI" panose="020B0502040204020203" pitchFamily="34" charset="0"/>
              </a:rPr>
              <a:t>For further details and the complete process, please see the Whistleblowing Guidelines.</a:t>
            </a:r>
          </a:p>
        </p:txBody>
      </p:sp>
      <p:sp>
        <p:nvSpPr>
          <p:cNvPr id="58" name="Rectangle 2">
            <a:extLst>
              <a:ext uri="{FF2B5EF4-FFF2-40B4-BE49-F238E27FC236}">
                <a16:creationId xmlns:a16="http://schemas.microsoft.com/office/drawing/2014/main" id="{77E19ACE-4690-30CA-97B4-3FBC06D85973}"/>
              </a:ext>
            </a:extLst>
          </p:cNvPr>
          <p:cNvSpPr/>
          <p:nvPr/>
        </p:nvSpPr>
        <p:spPr bwMode="auto">
          <a:xfrm>
            <a:off x="480168" y="8773700"/>
            <a:ext cx="1058119" cy="10802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latin typeface="Lucida Sans Unicode" panose="020B0602030504020204" pitchFamily="34" charset="0"/>
                <a:ea typeface="ＭＳ Ｐゴシック"/>
                <a:cs typeface="Lucida Sans Unicode" panose="020B0602030504020204" pitchFamily="34" charset="0"/>
              </a:rPr>
              <a:t>QR code company</a:t>
            </a:r>
            <a:endParaRPr lang="en-NL" sz="1200" b="1" dirty="0" err="1">
              <a:latin typeface="Lucida Sans Unicode" panose="020B0602030504020204" pitchFamily="34" charset="0"/>
              <a:ea typeface="ＭＳ Ｐゴシック"/>
              <a:cs typeface="Lucida Sans Unicode" panose="020B0602030504020204" pitchFamily="34" charset="0"/>
            </a:endParaRPr>
          </a:p>
        </p:txBody>
      </p:sp>
      <p:sp>
        <p:nvSpPr>
          <p:cNvPr id="63" name="Textfeld 76">
            <a:extLst>
              <a:ext uri="{FF2B5EF4-FFF2-40B4-BE49-F238E27FC236}">
                <a16:creationId xmlns:a16="http://schemas.microsoft.com/office/drawing/2014/main" id="{C9AE7F31-4E81-B0F1-8643-01B36DB18935}"/>
              </a:ext>
            </a:extLst>
          </p:cNvPr>
          <p:cNvSpPr txBox="1"/>
          <p:nvPr/>
        </p:nvSpPr>
        <p:spPr>
          <a:xfrm>
            <a:off x="4516847" y="8307092"/>
            <a:ext cx="1876907" cy="12234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300" dirty="0">
                <a:latin typeface="AntiqueOli" pitchFamily="2" charset="77"/>
                <a:cs typeface="Segoe UI" panose="020B0502040204020203" pitchFamily="34" charset="0"/>
              </a:rPr>
              <a:t>Why should I?</a:t>
            </a:r>
          </a:p>
          <a:p>
            <a:r>
              <a:rPr lang="en-US" sz="950" dirty="0">
                <a:latin typeface="Reckless Neue" pitchFamily="2" charset="77"/>
                <a:cs typeface="Segoe UI" panose="020B0502040204020203" pitchFamily="34" charset="0"/>
              </a:rPr>
              <a:t>We are a company that wants to do the right thing!</a:t>
            </a:r>
          </a:p>
          <a:p>
            <a:r>
              <a:rPr lang="en-US" sz="950" dirty="0">
                <a:latin typeface="Reckless Neue" pitchFamily="2" charset="77"/>
                <a:cs typeface="Segoe UI" panose="020B0502040204020203" pitchFamily="34" charset="0"/>
              </a:rPr>
              <a:t>If something is damaging our culture…</a:t>
            </a:r>
          </a:p>
          <a:p>
            <a:r>
              <a:rPr lang="en-US" sz="950" dirty="0">
                <a:latin typeface="Reckless Neue" pitchFamily="2" charset="77"/>
                <a:cs typeface="Segoe UI" panose="020B0502040204020203" pitchFamily="34" charset="0"/>
              </a:rPr>
              <a:t>We want to know it an early as possible  so that we can take action.</a:t>
            </a:r>
          </a:p>
        </p:txBody>
      </p:sp>
      <p:cxnSp>
        <p:nvCxnSpPr>
          <p:cNvPr id="65" name="Kromme verbindingslijn 64">
            <a:extLst>
              <a:ext uri="{FF2B5EF4-FFF2-40B4-BE49-F238E27FC236}">
                <a16:creationId xmlns:a16="http://schemas.microsoft.com/office/drawing/2014/main" id="{B3C8485F-829F-FDCE-0277-14E897C0AD12}"/>
              </a:ext>
            </a:extLst>
          </p:cNvPr>
          <p:cNvCxnSpPr>
            <a:cxnSpLocks/>
            <a:endCxn id="34" idx="2"/>
          </p:cNvCxnSpPr>
          <p:nvPr/>
        </p:nvCxnSpPr>
        <p:spPr>
          <a:xfrm rot="16200000" flipH="1">
            <a:off x="-735436" y="1266006"/>
            <a:ext cx="1256266" cy="1188442"/>
          </a:xfrm>
          <a:prstGeom prst="curvedConnector2">
            <a:avLst/>
          </a:prstGeom>
          <a:ln w="19050">
            <a:solidFill>
              <a:srgbClr val="0060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Kromme verbindingslijn 95">
            <a:extLst>
              <a:ext uri="{FF2B5EF4-FFF2-40B4-BE49-F238E27FC236}">
                <a16:creationId xmlns:a16="http://schemas.microsoft.com/office/drawing/2014/main" id="{972093FC-65C5-0BA1-E66B-76398613B67D}"/>
              </a:ext>
            </a:extLst>
          </p:cNvPr>
          <p:cNvCxnSpPr>
            <a:cxnSpLocks/>
            <a:stCxn id="34" idx="6"/>
          </p:cNvCxnSpPr>
          <p:nvPr/>
        </p:nvCxnSpPr>
        <p:spPr>
          <a:xfrm flipV="1">
            <a:off x="1440313" y="1789959"/>
            <a:ext cx="2254714" cy="933745"/>
          </a:xfrm>
          <a:prstGeom prst="curvedConnector3">
            <a:avLst>
              <a:gd name="adj1" fmla="val 50000"/>
            </a:avLst>
          </a:prstGeom>
          <a:ln w="19050">
            <a:solidFill>
              <a:srgbClr val="0060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Kromme verbindingslijn 101">
            <a:extLst>
              <a:ext uri="{FF2B5EF4-FFF2-40B4-BE49-F238E27FC236}">
                <a16:creationId xmlns:a16="http://schemas.microsoft.com/office/drawing/2014/main" id="{A2DC9F6C-F030-7536-FBC3-301380C3E47E}"/>
              </a:ext>
            </a:extLst>
          </p:cNvPr>
          <p:cNvCxnSpPr>
            <a:cxnSpLocks/>
            <a:stCxn id="38" idx="6"/>
            <a:endCxn id="42" idx="6"/>
          </p:cNvCxnSpPr>
          <p:nvPr/>
        </p:nvCxnSpPr>
        <p:spPr>
          <a:xfrm>
            <a:off x="4643055" y="1920270"/>
            <a:ext cx="855805" cy="5762736"/>
          </a:xfrm>
          <a:prstGeom prst="curvedConnector3">
            <a:avLst>
              <a:gd name="adj1" fmla="val 225011"/>
            </a:avLst>
          </a:prstGeom>
          <a:ln w="19050">
            <a:solidFill>
              <a:srgbClr val="0060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feld 61">
            <a:extLst>
              <a:ext uri="{FF2B5EF4-FFF2-40B4-BE49-F238E27FC236}">
                <a16:creationId xmlns:a16="http://schemas.microsoft.com/office/drawing/2014/main" id="{2D44D5F0-0473-F57A-8DDD-459CC019FE0F}"/>
              </a:ext>
            </a:extLst>
          </p:cNvPr>
          <p:cNvSpPr txBox="1"/>
          <p:nvPr/>
        </p:nvSpPr>
        <p:spPr>
          <a:xfrm>
            <a:off x="3695027" y="2381903"/>
            <a:ext cx="2698726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300" dirty="0">
                <a:highlight>
                  <a:srgbClr val="FFFFFF"/>
                </a:highlight>
                <a:latin typeface="AntiqueOli" pitchFamily="2" charset="77"/>
                <a:cs typeface="Segoe UI" panose="020B0502040204020203" pitchFamily="34" charset="0"/>
              </a:rPr>
              <a:t>Speak up!</a:t>
            </a:r>
          </a:p>
          <a:p>
            <a:r>
              <a:rPr lang="en-US" sz="950" dirty="0">
                <a:highlight>
                  <a:srgbClr val="FFFFFF"/>
                </a:highlight>
                <a:latin typeface="Reckless Neue" pitchFamily="2" charset="77"/>
                <a:cs typeface="Segoe UI" panose="020B0502040204020203" pitchFamily="34" charset="0"/>
              </a:rPr>
              <a:t>If you suspect something is wrong, do not keep it to yourself. Share it with us, so that we can take the burden from you. </a:t>
            </a:r>
          </a:p>
          <a:p>
            <a:r>
              <a:rPr lang="en-US" sz="950" dirty="0">
                <a:highlight>
                  <a:srgbClr val="FFFFFF"/>
                </a:highlight>
                <a:latin typeface="Reckless Neue" pitchFamily="2" charset="77"/>
                <a:cs typeface="Segoe UI" panose="020B0502040204020203" pitchFamily="34" charset="0"/>
              </a:rPr>
              <a:t>Help us and let us help you. </a:t>
            </a:r>
          </a:p>
          <a:p>
            <a:r>
              <a:rPr lang="en-US" sz="950" dirty="0">
                <a:highlight>
                  <a:srgbClr val="FFFFFF"/>
                </a:highlight>
                <a:latin typeface="Reckless Neue" pitchFamily="2" charset="77"/>
                <a:cs typeface="Segoe UI" panose="020B0502040204020203" pitchFamily="34" charset="0"/>
              </a:rPr>
              <a:t>Keep in mind that you can contact us anonymously. </a:t>
            </a:r>
          </a:p>
        </p:txBody>
      </p:sp>
      <p:grpSp>
        <p:nvGrpSpPr>
          <p:cNvPr id="119" name="Groep 118">
            <a:extLst>
              <a:ext uri="{FF2B5EF4-FFF2-40B4-BE49-F238E27FC236}">
                <a16:creationId xmlns:a16="http://schemas.microsoft.com/office/drawing/2014/main" id="{390F3EFF-5AC1-B356-F6AA-0E02B1978F09}"/>
              </a:ext>
            </a:extLst>
          </p:cNvPr>
          <p:cNvGrpSpPr/>
          <p:nvPr/>
        </p:nvGrpSpPr>
        <p:grpSpPr>
          <a:xfrm>
            <a:off x="3428999" y="3943363"/>
            <a:ext cx="2964754" cy="2878909"/>
            <a:chOff x="3428999" y="3776311"/>
            <a:chExt cx="2964754" cy="2878909"/>
          </a:xfrm>
        </p:grpSpPr>
        <p:sp>
          <p:nvSpPr>
            <p:cNvPr id="115" name="Afgeronde rechthoek 114">
              <a:extLst>
                <a:ext uri="{FF2B5EF4-FFF2-40B4-BE49-F238E27FC236}">
                  <a16:creationId xmlns:a16="http://schemas.microsoft.com/office/drawing/2014/main" id="{267F4B9C-F73D-0957-9375-BA11985D0FFA}"/>
                </a:ext>
              </a:extLst>
            </p:cNvPr>
            <p:cNvSpPr/>
            <p:nvPr/>
          </p:nvSpPr>
          <p:spPr>
            <a:xfrm>
              <a:off x="3428999" y="3776311"/>
              <a:ext cx="2964754" cy="2878909"/>
            </a:xfrm>
            <a:prstGeom prst="roundRect">
              <a:avLst>
                <a:gd name="adj" fmla="val 8643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118" name="Groep 117">
              <a:extLst>
                <a:ext uri="{FF2B5EF4-FFF2-40B4-BE49-F238E27FC236}">
                  <a16:creationId xmlns:a16="http://schemas.microsoft.com/office/drawing/2014/main" id="{2D5F0F9A-1E03-B2E3-A445-560C6C442489}"/>
                </a:ext>
              </a:extLst>
            </p:cNvPr>
            <p:cNvGrpSpPr/>
            <p:nvPr/>
          </p:nvGrpSpPr>
          <p:grpSpPr>
            <a:xfrm>
              <a:off x="3428999" y="3776311"/>
              <a:ext cx="2955925" cy="2878909"/>
              <a:chOff x="3428999" y="3776311"/>
              <a:chExt cx="2955925" cy="2878909"/>
            </a:xfrm>
          </p:grpSpPr>
          <p:sp>
            <p:nvSpPr>
              <p:cNvPr id="40" name="Textfeld 73">
                <a:extLst>
                  <a:ext uri="{FF2B5EF4-FFF2-40B4-BE49-F238E27FC236}">
                    <a16:creationId xmlns:a16="http://schemas.microsoft.com/office/drawing/2014/main" id="{3765E286-77B1-B435-FE73-AF30F18F826A}"/>
                  </a:ext>
                </a:extLst>
              </p:cNvPr>
              <p:cNvSpPr txBox="1"/>
              <p:nvPr/>
            </p:nvSpPr>
            <p:spPr>
              <a:xfrm>
                <a:off x="3428999" y="3776311"/>
                <a:ext cx="2955925" cy="2878909"/>
              </a:xfrm>
              <a:prstGeom prst="roundRect">
                <a:avLst>
                  <a:gd name="adj" fmla="val 8887"/>
                </a:avLst>
              </a:prstGeom>
              <a:solidFill>
                <a:srgbClr val="E4E4E4">
                  <a:alpha val="60000"/>
                </a:srgbClr>
              </a:solidFill>
            </p:spPr>
            <p:txBody>
              <a:bodyPr wrap="square" lIns="72000" tIns="72000" rIns="72000" bIns="72000" rtlCol="0">
                <a:spAutoFit/>
              </a:bodyPr>
              <a:lstStyle/>
              <a:p>
                <a:pPr algn="ctr"/>
                <a:r>
                  <a:rPr lang="en-US" sz="1300" dirty="0">
                    <a:latin typeface="AntiqueOli" pitchFamily="2" charset="77"/>
                    <a:cs typeface="Segoe UI" panose="020B0502040204020203" pitchFamily="34" charset="0"/>
                  </a:rPr>
                  <a:t>When to report? Speak up if you see or hear anything that could cause damage to:</a:t>
                </a:r>
                <a:endParaRPr lang="en-US" sz="1100" b="1" dirty="0">
                  <a:latin typeface="Reckless Neue" pitchFamily="2" charset="77"/>
                  <a:cs typeface="Segoe UI" panose="020B0502040204020203" pitchFamily="34" charset="0"/>
                </a:endParaRPr>
              </a:p>
              <a:p>
                <a:pPr algn="ctr"/>
                <a:endParaRPr lang="en-US" sz="1100" b="1" dirty="0">
                  <a:latin typeface="Reckless Neue" pitchFamily="2" charset="77"/>
                  <a:cs typeface="Segoe UI" panose="020B0502040204020203" pitchFamily="34" charset="0"/>
                </a:endParaRPr>
              </a:p>
              <a:p>
                <a:pPr algn="ctr"/>
                <a:endParaRPr lang="en-US" sz="1100" b="1" dirty="0">
                  <a:latin typeface="Reckless Neue" pitchFamily="2" charset="77"/>
                  <a:cs typeface="Segoe UI" panose="020B0502040204020203" pitchFamily="34" charset="0"/>
                </a:endParaRPr>
              </a:p>
              <a:p>
                <a:pPr algn="ctr"/>
                <a:endParaRPr lang="en-US" sz="1100" b="1" dirty="0">
                  <a:latin typeface="Reckless Neue" pitchFamily="2" charset="77"/>
                  <a:cs typeface="Segoe UI" panose="020B0502040204020203" pitchFamily="34" charset="0"/>
                </a:endParaRPr>
              </a:p>
              <a:p>
                <a:pPr algn="ctr"/>
                <a:endParaRPr lang="en-US" sz="1100" b="1" dirty="0">
                  <a:latin typeface="Reckless Neue" pitchFamily="2" charset="77"/>
                  <a:cs typeface="Segoe UI" panose="020B0502040204020203" pitchFamily="34" charset="0"/>
                </a:endParaRPr>
              </a:p>
              <a:p>
                <a:pPr algn="ctr"/>
                <a:r>
                  <a:rPr lang="en-US" sz="1000" dirty="0">
                    <a:latin typeface="Reckless Neue" pitchFamily="2" charset="77"/>
                    <a:cs typeface="Segoe UI" panose="020B0502040204020203" pitchFamily="34" charset="0"/>
                  </a:rPr>
                  <a:t>e.g. Violations of the Code of Conduct, Fraud,  Harassment, Human rights issues, discrimination, Abuse of Power, Corruption, Health &amp; Safety matters</a:t>
                </a:r>
              </a:p>
              <a:p>
                <a:pPr algn="ctr"/>
                <a:endParaRPr lang="en-US" sz="1000" dirty="0">
                  <a:latin typeface="Reckless Neue" pitchFamily="2" charset="77"/>
                  <a:cs typeface="Lucida Sans Unicode" panose="020B0602030504020204" pitchFamily="34" charset="0"/>
                </a:endParaRPr>
              </a:p>
              <a:p>
                <a:pPr algn="ctr"/>
                <a:r>
                  <a:rPr lang="en-US" sz="900" dirty="0">
                    <a:solidFill>
                      <a:srgbClr val="00B685"/>
                    </a:solidFill>
                    <a:latin typeface="Reckless Neue" pitchFamily="2" charset="77"/>
                    <a:cs typeface="Lucida Sans Unicode" panose="020B0602030504020204" pitchFamily="34" charset="0"/>
                  </a:rPr>
                  <a:t>!</a:t>
                </a:r>
                <a:r>
                  <a:rPr lang="en-US" sz="900" dirty="0">
                    <a:solidFill>
                      <a:srgbClr val="FF0000"/>
                    </a:solidFill>
                    <a:latin typeface="Reckless Neue" pitchFamily="2" charset="77"/>
                    <a:cs typeface="Lucida Sans Unicode" panose="020B0602030504020204" pitchFamily="34" charset="0"/>
                  </a:rPr>
                  <a:t> </a:t>
                </a:r>
                <a:r>
                  <a:rPr lang="en-US" sz="900" dirty="0">
                    <a:latin typeface="Reckless Neue" pitchFamily="2" charset="77"/>
                    <a:cs typeface="Segoe UI" panose="020B0502040204020203" pitchFamily="34" charset="0"/>
                  </a:rPr>
                  <a:t>Not covered by this process are personal complaints or disputes under labor law (in these cases contact your  manager, HR or the employee representation</a:t>
                </a:r>
                <a:r>
                  <a:rPr lang="en-US" sz="900" dirty="0">
                    <a:latin typeface="Reckless Neue" pitchFamily="2" charset="77"/>
                  </a:rPr>
                  <a:t>.)</a:t>
                </a:r>
                <a:endParaRPr lang="en-US" sz="900" dirty="0">
                  <a:latin typeface="Reckless Neue" pitchFamily="2" charset="77"/>
                  <a:cs typeface="Lucida Sans Unicode" panose="020B0602030504020204" pitchFamily="34" charset="0"/>
                </a:endParaRPr>
              </a:p>
            </p:txBody>
          </p:sp>
          <p:pic>
            <p:nvPicPr>
              <p:cNvPr id="59" name="Grafik 94" descr="Benutzer mit einfarbiger Füllung">
                <a:extLst>
                  <a:ext uri="{FF2B5EF4-FFF2-40B4-BE49-F238E27FC236}">
                    <a16:creationId xmlns:a16="http://schemas.microsoft.com/office/drawing/2014/main" id="{1187B03C-C008-A925-E036-ACE23559A6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782382" y="4690890"/>
                <a:ext cx="406421" cy="406421"/>
              </a:xfrm>
              <a:prstGeom prst="rect">
                <a:avLst/>
              </a:prstGeom>
            </p:spPr>
          </p:pic>
          <p:pic>
            <p:nvPicPr>
              <p:cNvPr id="60" name="Grafik 98" descr="Offene Hand mit Pflanze mit einfarbiger Füllung">
                <a:extLst>
                  <a:ext uri="{FF2B5EF4-FFF2-40B4-BE49-F238E27FC236}">
                    <a16:creationId xmlns:a16="http://schemas.microsoft.com/office/drawing/2014/main" id="{8D620486-B90E-B71D-44CB-33D7A1FCB8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164632" y="4692368"/>
                <a:ext cx="385879" cy="385879"/>
              </a:xfrm>
              <a:prstGeom prst="rect">
                <a:avLst/>
              </a:prstGeom>
            </p:spPr>
          </p:pic>
          <p:pic>
            <p:nvPicPr>
              <p:cNvPr id="61" name="Grafik 100" descr="Sitzungssaal mit einfarbiger Füllung">
                <a:extLst>
                  <a:ext uri="{FF2B5EF4-FFF2-40B4-BE49-F238E27FC236}">
                    <a16:creationId xmlns:a16="http://schemas.microsoft.com/office/drawing/2014/main" id="{57802FC0-E6E0-A698-F3D4-1F9C5FEF83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717850" y="4682260"/>
                <a:ext cx="406421" cy="406421"/>
              </a:xfrm>
              <a:prstGeom prst="rect">
                <a:avLst/>
              </a:prstGeom>
            </p:spPr>
          </p:pic>
          <p:sp>
            <p:nvSpPr>
              <p:cNvPr id="62" name="Textfeld 9">
                <a:extLst>
                  <a:ext uri="{FF2B5EF4-FFF2-40B4-BE49-F238E27FC236}">
                    <a16:creationId xmlns:a16="http://schemas.microsoft.com/office/drawing/2014/main" id="{1E2E6E56-DC27-28B6-C6B7-D41CB26C9467}"/>
                  </a:ext>
                </a:extLst>
              </p:cNvPr>
              <p:cNvSpPr txBox="1"/>
              <p:nvPr/>
            </p:nvSpPr>
            <p:spPr>
              <a:xfrm>
                <a:off x="4356143" y="4792975"/>
                <a:ext cx="576617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  <a:highlight>
                      <a:srgbClr val="00B685"/>
                    </a:highlight>
                    <a:latin typeface="Segoe UI" panose="020B0502040204020203" pitchFamily="34" charset="0"/>
                    <a:cs typeface="Segoe UI" panose="020B0502040204020203" pitchFamily="34" charset="0"/>
                  </a:rPr>
                  <a:t>beeline</a:t>
                </a:r>
              </a:p>
            </p:txBody>
          </p:sp>
        </p:grpSp>
      </p:grpSp>
      <p:cxnSp>
        <p:nvCxnSpPr>
          <p:cNvPr id="111" name="Kromme verbindingslijn 110">
            <a:extLst>
              <a:ext uri="{FF2B5EF4-FFF2-40B4-BE49-F238E27FC236}">
                <a16:creationId xmlns:a16="http://schemas.microsoft.com/office/drawing/2014/main" id="{0987330E-90FF-1151-F783-0C77C71D4C42}"/>
              </a:ext>
            </a:extLst>
          </p:cNvPr>
          <p:cNvCxnSpPr>
            <a:stCxn id="42" idx="2"/>
            <a:endCxn id="45" idx="6"/>
          </p:cNvCxnSpPr>
          <p:nvPr/>
        </p:nvCxnSpPr>
        <p:spPr>
          <a:xfrm rot="10800000" flipV="1">
            <a:off x="3664889" y="7683005"/>
            <a:ext cx="851958" cy="537371"/>
          </a:xfrm>
          <a:prstGeom prst="curvedConnector3">
            <a:avLst/>
          </a:prstGeom>
          <a:ln w="19050">
            <a:solidFill>
              <a:srgbClr val="0060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Kromme verbindingslijn 112">
            <a:extLst>
              <a:ext uri="{FF2B5EF4-FFF2-40B4-BE49-F238E27FC236}">
                <a16:creationId xmlns:a16="http://schemas.microsoft.com/office/drawing/2014/main" id="{8558A433-EEFA-582B-CEA8-8E2EDB72969E}"/>
              </a:ext>
            </a:extLst>
          </p:cNvPr>
          <p:cNvCxnSpPr>
            <a:stCxn id="45" idx="2"/>
            <a:endCxn id="48" idx="4"/>
          </p:cNvCxnSpPr>
          <p:nvPr/>
        </p:nvCxnSpPr>
        <p:spPr>
          <a:xfrm rot="10800000">
            <a:off x="964082" y="5996583"/>
            <a:ext cx="1718794" cy="2223794"/>
          </a:xfrm>
          <a:prstGeom prst="curvedConnector2">
            <a:avLst/>
          </a:prstGeom>
          <a:ln w="19050">
            <a:solidFill>
              <a:srgbClr val="0060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feld 89">
            <a:extLst>
              <a:ext uri="{FF2B5EF4-FFF2-40B4-BE49-F238E27FC236}">
                <a16:creationId xmlns:a16="http://schemas.microsoft.com/office/drawing/2014/main" id="{5AAA73E4-0F1B-E279-BE00-AF25AAB92A16}"/>
              </a:ext>
            </a:extLst>
          </p:cNvPr>
          <p:cNvSpPr txBox="1"/>
          <p:nvPr/>
        </p:nvSpPr>
        <p:spPr>
          <a:xfrm>
            <a:off x="472609" y="7590190"/>
            <a:ext cx="1911332" cy="10387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300" dirty="0">
                <a:highlight>
                  <a:srgbClr val="FFFFFF"/>
                </a:highlight>
                <a:latin typeface="AntiqueOli" pitchFamily="2" charset="77"/>
                <a:cs typeface="Segoe UI" panose="020B0502040204020203" pitchFamily="34" charset="0"/>
              </a:rPr>
              <a:t>Feeling uncomfortable? Want to report anonymously?</a:t>
            </a:r>
          </a:p>
          <a:p>
            <a:r>
              <a:rPr lang="en-US" sz="950" dirty="0">
                <a:highlight>
                  <a:srgbClr val="FFFFFF"/>
                </a:highlight>
                <a:latin typeface="Reckless Neue" pitchFamily="2" charset="77"/>
                <a:cs typeface="Segoe UI" panose="020B0502040204020203" pitchFamily="34" charset="0"/>
              </a:rPr>
              <a:t>Then use the anonymous digital SpeakUp Line through the website or by downloading the App:</a:t>
            </a:r>
          </a:p>
        </p:txBody>
      </p:sp>
      <p:sp>
        <p:nvSpPr>
          <p:cNvPr id="56" name="Textfeld 107">
            <a:extLst>
              <a:ext uri="{FF2B5EF4-FFF2-40B4-BE49-F238E27FC236}">
                <a16:creationId xmlns:a16="http://schemas.microsoft.com/office/drawing/2014/main" id="{99A4C0FD-B7D7-EF3E-7A2F-4900B3FF348E}"/>
              </a:ext>
            </a:extLst>
          </p:cNvPr>
          <p:cNvSpPr txBox="1"/>
          <p:nvPr/>
        </p:nvSpPr>
        <p:spPr>
          <a:xfrm>
            <a:off x="495007" y="6171363"/>
            <a:ext cx="2682285" cy="6386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300" dirty="0">
                <a:highlight>
                  <a:srgbClr val="FFFFFF"/>
                </a:highlight>
                <a:latin typeface="AntiqueOli" pitchFamily="2" charset="77"/>
                <a:cs typeface="Segoe UI" panose="020B0502040204020203" pitchFamily="34" charset="0"/>
              </a:rPr>
              <a:t>What are the results?</a:t>
            </a:r>
          </a:p>
          <a:p>
            <a:r>
              <a:rPr lang="en-US" sz="950" dirty="0">
                <a:highlight>
                  <a:srgbClr val="FFFFFF"/>
                </a:highlight>
                <a:latin typeface="Reckless Neue" pitchFamily="2" charset="77"/>
                <a:cs typeface="Segoe UI" panose="020B0502040204020203" pitchFamily="34" charset="0"/>
              </a:rPr>
              <a:t>We are not always allowed to share all the details of results of the investigation, but you will be informed about the matter</a:t>
            </a:r>
            <a:r>
              <a:rPr lang="en-US" sz="950" dirty="0">
                <a:highlight>
                  <a:srgbClr val="FFFFFF"/>
                </a:highlight>
                <a:latin typeface="Reckless Neue" pitchFamily="2" charset="77"/>
                <a:cs typeface="Lucida Sans Unicode" panose="020B0602030504020204" pitchFamily="34" charset="0"/>
              </a:rPr>
              <a:t>.</a:t>
            </a:r>
            <a:endParaRPr lang="en-US" sz="950" dirty="0">
              <a:highlight>
                <a:srgbClr val="FFFFFF"/>
              </a:highlight>
              <a:latin typeface="Reckless Neue" pitchFamily="2" charset="77"/>
              <a:cs typeface="Segoe UI" panose="020B0502040204020203" pitchFamily="34" charset="0"/>
            </a:endParaRPr>
          </a:p>
        </p:txBody>
      </p:sp>
      <p:pic>
        <p:nvPicPr>
          <p:cNvPr id="116" name="Grafik 2">
            <a:extLst>
              <a:ext uri="{FF2B5EF4-FFF2-40B4-BE49-F238E27FC236}">
                <a16:creationId xmlns:a16="http://schemas.microsoft.com/office/drawing/2014/main" id="{12B70141-3610-ADB3-FA8D-B8640D7934F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43339" y="164816"/>
            <a:ext cx="1438411" cy="372126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268EA58E-EB4B-DC4D-F182-687600EB22F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6422" y="2221971"/>
            <a:ext cx="766198" cy="766198"/>
          </a:xfrm>
          <a:prstGeom prst="rect">
            <a:avLst/>
          </a:prstGeom>
        </p:spPr>
      </p:pic>
      <p:pic>
        <p:nvPicPr>
          <p:cNvPr id="27" name="Graphic 26">
            <a:extLst>
              <a:ext uri="{FF2B5EF4-FFF2-40B4-BE49-F238E27FC236}">
                <a16:creationId xmlns:a16="http://schemas.microsoft.com/office/drawing/2014/main" id="{16EC46C5-DE2B-175C-4E69-36AB0738BAF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800723" y="1350787"/>
            <a:ext cx="755703" cy="755703"/>
          </a:xfrm>
          <a:prstGeom prst="rect">
            <a:avLst/>
          </a:prstGeom>
        </p:spPr>
      </p:pic>
      <p:pic>
        <p:nvPicPr>
          <p:cNvPr id="30" name="Graphic 29">
            <a:extLst>
              <a:ext uri="{FF2B5EF4-FFF2-40B4-BE49-F238E27FC236}">
                <a16:creationId xmlns:a16="http://schemas.microsoft.com/office/drawing/2014/main" id="{CD11F786-8757-31B1-03CB-DC1506B1672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678207" y="7330989"/>
            <a:ext cx="687003" cy="687003"/>
          </a:xfrm>
          <a:prstGeom prst="rect">
            <a:avLst/>
          </a:prstGeom>
        </p:spPr>
      </p:pic>
      <p:pic>
        <p:nvPicPr>
          <p:cNvPr id="32" name="Graphic 31">
            <a:extLst>
              <a:ext uri="{FF2B5EF4-FFF2-40B4-BE49-F238E27FC236}">
                <a16:creationId xmlns:a16="http://schemas.microsoft.com/office/drawing/2014/main" id="{AA8D462C-0CBA-AD0A-3CE7-45F643C2CC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801809" y="7843093"/>
            <a:ext cx="755703" cy="755703"/>
          </a:xfrm>
          <a:prstGeom prst="rect">
            <a:avLst/>
          </a:prstGeom>
        </p:spPr>
      </p:pic>
      <p:pic>
        <p:nvPicPr>
          <p:cNvPr id="35" name="Graphic 34">
            <a:extLst>
              <a:ext uri="{FF2B5EF4-FFF2-40B4-BE49-F238E27FC236}">
                <a16:creationId xmlns:a16="http://schemas.microsoft.com/office/drawing/2014/main" id="{89DA502C-B3D4-4DC4-027A-76A9DF0FA44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24627" y="5158264"/>
            <a:ext cx="687003" cy="6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86453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SpeakU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SpeakUp" id="{D3DB1D19-2B1A-8340-B338-42CB51A408CD}" vid="{6A6893A7-CDE6-C246-A715-C8628F573D15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6473FEAF53BA4E8D889876A28C6720" ma:contentTypeVersion="22" ma:contentTypeDescription="Een nieuw document maken." ma:contentTypeScope="" ma:versionID="c6681539cc9b2bda1d26c58b1c3a4444">
  <xsd:schema xmlns:xsd="http://www.w3.org/2001/XMLSchema" xmlns:xs="http://www.w3.org/2001/XMLSchema" xmlns:p="http://schemas.microsoft.com/office/2006/metadata/properties" xmlns:ns1="http://schemas.microsoft.com/sharepoint/v3" xmlns:ns2="30ab7d7b-7b35-4312-8626-0aa813b9ccd4" xmlns:ns3="5fcd5ef3-14b2-4f84-b147-1ce50651a700" targetNamespace="http://schemas.microsoft.com/office/2006/metadata/properties" ma:root="true" ma:fieldsID="c5e6049c65c117a4a7b797b4507a467f" ns1:_="" ns2:_="" ns3:_="">
    <xsd:import namespace="http://schemas.microsoft.com/sharepoint/v3"/>
    <xsd:import namespace="30ab7d7b-7b35-4312-8626-0aa813b9ccd4"/>
    <xsd:import namespace="5fcd5ef3-14b2-4f84-b147-1ce50651a7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Comment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Eigenschappen van het geïntegreerd beleid voor naleving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ctie van de gebruikersinterface van het geïntegreerd beleid voor naleving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ab7d7b-7b35-4312-8626-0aa813b9cc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Afbeeldingtags" ma:readOnly="false" ma:fieldId="{5cf76f15-5ced-4ddc-b409-7134ff3c332f}" ma:taxonomyMulti="true" ma:sspId="779aa743-c6e3-4327-bf7b-cddf6dd699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" ma:index="26" nillable="true" ma:displayName="Comment " ma:format="Dropdown" ma:internalName="Comment">
      <xsd:simpleType>
        <xsd:restriction base="dms:Note">
          <xsd:maxLength value="255"/>
        </xsd:restriction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cd5ef3-14b2-4f84-b147-1ce50651a70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da89b58f-1fe7-40ac-b154-46c3c3de62d2}" ma:internalName="TaxCatchAll" ma:showField="CatchAllData" ma:web="5fcd5ef3-14b2-4f84-b147-1ce50651a7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6BF65B-66AF-4F80-BA12-8286109E75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0ab7d7b-7b35-4312-8626-0aa813b9ccd4"/>
    <ds:schemaRef ds:uri="5fcd5ef3-14b2-4f84-b147-1ce50651a7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69FF29-A187-47B6-8A5B-E7469EE26E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 SpeakUp</Template>
  <TotalTime>357</TotalTime>
  <Words>336</Words>
  <Application>Microsoft Macintosh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AntiqueOli</vt:lpstr>
      <vt:lpstr>Arial</vt:lpstr>
      <vt:lpstr>Calibri</vt:lpstr>
      <vt:lpstr>Lucida Sans Unicode</vt:lpstr>
      <vt:lpstr>Reckless Neue</vt:lpstr>
      <vt:lpstr>Segoe UI</vt:lpstr>
      <vt:lpstr>Theme SpeakUp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Joline Baas | Freelancersunited</dc:creator>
  <cp:lastModifiedBy>Shivila GC</cp:lastModifiedBy>
  <cp:revision>3</cp:revision>
  <dcterms:created xsi:type="dcterms:W3CDTF">2023-12-27T10:52:05Z</dcterms:created>
  <dcterms:modified xsi:type="dcterms:W3CDTF">2024-02-19T10:32:27Z</dcterms:modified>
</cp:coreProperties>
</file>