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5"/>
  </p:notesMasterIdLst>
  <p:sldIdLst>
    <p:sldId id="2147377904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85"/>
    <a:srgbClr val="003025"/>
    <a:srgbClr val="00604E"/>
    <a:srgbClr val="E4E4E4"/>
    <a:srgbClr val="E49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DAA50-7EF5-2148-922A-5B0B3A766216}" v="3" dt="2023-12-27T10:35:15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5"/>
    <p:restoredTop sz="96327"/>
  </p:normalViewPr>
  <p:slideViewPr>
    <p:cSldViewPr snapToGrid="0" showGuides="1">
      <p:cViewPr varScale="1">
        <p:scale>
          <a:sx n="119" d="100"/>
          <a:sy n="119" d="100"/>
        </p:scale>
        <p:origin x="4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DCD01-B8E2-9E44-A5ED-90A168DF9E2E}" type="datetimeFigureOut">
              <a:rPr lang="nl-NL" smtClean="0"/>
              <a:t>19-02-2024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550EF-6E67-EF4E-B966-232B6176E17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69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50EF-6E67-EF4E-B966-232B6176E17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43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muur, persoon, Menselijk gezicht&#10;&#10;Automatisch gegenereerde beschrijving">
            <a:extLst>
              <a:ext uri="{FF2B5EF4-FFF2-40B4-BE49-F238E27FC236}">
                <a16:creationId xmlns:a16="http://schemas.microsoft.com/office/drawing/2014/main" id="{94FFAF67-7D09-0D08-091B-723631BDC2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C60C3D6-65DC-EEB6-90EE-3ACCD74133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53" y="556483"/>
            <a:ext cx="3124243" cy="734661"/>
          </a:xfrm>
          <a:prstGeom prst="rect">
            <a:avLst/>
          </a:prstGeom>
        </p:spPr>
      </p:pic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346B5B0C-5289-9DCD-7A26-785117204A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2460625"/>
            <a:ext cx="4756150" cy="2606675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B21D549A-8B8F-80A5-D0DE-4CE6520875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5724016"/>
            <a:ext cx="4703762" cy="349250"/>
          </a:xfrm>
        </p:spPr>
        <p:txBody>
          <a:bodyPr>
            <a:noAutofit/>
          </a:bodyPr>
          <a:lstStyle>
            <a:lvl1pPr marL="0" indent="0">
              <a:buNone/>
              <a:defRPr sz="1700">
                <a:latin typeface="Reckless Neue" pitchFamily="2" charset="77"/>
              </a:defRPr>
            </a:lvl1pPr>
            <a:lvl2pPr marL="457200" indent="0">
              <a:buNone/>
              <a:defRPr sz="1200">
                <a:latin typeface="Reckless Neue" pitchFamily="2" charset="77"/>
              </a:defRPr>
            </a:lvl2pPr>
            <a:lvl3pPr marL="914400" indent="0">
              <a:buNone/>
              <a:defRPr sz="1200">
                <a:latin typeface="Reckless Neue" pitchFamily="2" charset="77"/>
              </a:defRPr>
            </a:lvl3pPr>
            <a:lvl4pPr marL="1371600" indent="0">
              <a:buNone/>
              <a:defRPr sz="1200">
                <a:latin typeface="Reckless Neue" pitchFamily="2" charset="77"/>
              </a:defRPr>
            </a:lvl4pPr>
            <a:lvl5pPr marL="1828800" indent="0">
              <a:buNone/>
              <a:defRPr sz="1200">
                <a:latin typeface="Reckless Neue" pitchFamily="2" charset="77"/>
              </a:defRPr>
            </a:lvl5pPr>
          </a:lstStyle>
          <a:p>
            <a:r>
              <a:rPr lang="nl-NL" dirty="0">
                <a:latin typeface="Reckless Neue" pitchFamily="2" charset="77"/>
              </a:rPr>
              <a:t>Amsterdam, date</a:t>
            </a:r>
          </a:p>
        </p:txBody>
      </p:sp>
    </p:spTree>
    <p:extLst>
      <p:ext uri="{BB962C8B-B14F-4D97-AF65-F5344CB8AC3E}">
        <p14:creationId xmlns:p14="http://schemas.microsoft.com/office/powerpoint/2010/main" val="593733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points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7">
            <a:extLst>
              <a:ext uri="{FF2B5EF4-FFF2-40B4-BE49-F238E27FC236}">
                <a16:creationId xmlns:a16="http://schemas.microsoft.com/office/drawing/2014/main" id="{064377F1-6429-70EB-9F26-326CD8D0F3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556484"/>
            <a:ext cx="7908454" cy="1441649"/>
          </a:xfrm>
        </p:spPr>
        <p:txBody>
          <a:bodyPr anchor="t">
            <a:noAutofit/>
          </a:bodyPr>
          <a:lstStyle>
            <a:lvl1pPr marL="0" indent="0">
              <a:buNone/>
              <a:defRPr sz="48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4" name="Tijdelijke aanduiding voor tekst 17">
            <a:extLst>
              <a:ext uri="{FF2B5EF4-FFF2-40B4-BE49-F238E27FC236}">
                <a16:creationId xmlns:a16="http://schemas.microsoft.com/office/drawing/2014/main" id="{830E92C5-6235-3A5B-DD96-7273D610FE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2963333"/>
            <a:ext cx="7908925" cy="326760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bulletpoints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B89CD95D-56FD-679A-4432-F9F1A1BB8A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6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Menselijk gezicht, muur, computer, persoon&#10;&#10;Automatisch gegenereerde beschrijving">
            <a:extLst>
              <a:ext uri="{FF2B5EF4-FFF2-40B4-BE49-F238E27FC236}">
                <a16:creationId xmlns:a16="http://schemas.microsoft.com/office/drawing/2014/main" id="{17047FEF-370A-8739-C217-9D3ED9CA4E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8038" y="-1"/>
            <a:ext cx="9393962" cy="6858001"/>
          </a:xfrm>
          <a:prstGeom prst="rect">
            <a:avLst/>
          </a:prstGeom>
        </p:spPr>
      </p:pic>
      <p:sp>
        <p:nvSpPr>
          <p:cNvPr id="10" name="Tijdelijke aanduiding voor tekst 17">
            <a:extLst>
              <a:ext uri="{FF2B5EF4-FFF2-40B4-BE49-F238E27FC236}">
                <a16:creationId xmlns:a16="http://schemas.microsoft.com/office/drawing/2014/main" id="{3C592328-1A9A-12E9-1DC4-19A34FE69E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2401947"/>
            <a:ext cx="5825067" cy="2054106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rgbClr val="00614F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1" name="Tijdelijke aanduiding voor tekst 19">
            <a:extLst>
              <a:ext uri="{FF2B5EF4-FFF2-40B4-BE49-F238E27FC236}">
                <a16:creationId xmlns:a16="http://schemas.microsoft.com/office/drawing/2014/main" id="{BFE13A48-3F9B-51BF-A4D9-F7018AB18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4697249"/>
            <a:ext cx="4703762" cy="3492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200">
                <a:latin typeface="Reckless Neue" pitchFamily="2" charset="77"/>
              </a:defRPr>
            </a:lvl2pPr>
            <a:lvl3pPr marL="914400" indent="0">
              <a:buNone/>
              <a:defRPr sz="1200">
                <a:latin typeface="Reckless Neue" pitchFamily="2" charset="77"/>
              </a:defRPr>
            </a:lvl3pPr>
            <a:lvl4pPr marL="1371600" indent="0">
              <a:buNone/>
              <a:defRPr sz="1200">
                <a:latin typeface="Reckless Neue" pitchFamily="2" charset="77"/>
              </a:defRPr>
            </a:lvl4pPr>
            <a:lvl5pPr marL="1828800" indent="0">
              <a:buNone/>
              <a:defRPr sz="1200">
                <a:latin typeface="Reckless Neue" pitchFamily="2" charset="77"/>
              </a:defRPr>
            </a:lvl5pPr>
          </a:lstStyle>
          <a:p>
            <a:r>
              <a:rPr lang="nl-NL">
                <a:latin typeface="Reckless Neue" pitchFamily="2" charset="77"/>
              </a:rPr>
              <a:t>Name x company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9BE6444-EC64-812B-0680-A0AADB6E99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2 colomns Grey background"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72E6858-4AE4-9157-1FC1-436F987EF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E8B5DB16-FD77-D0EB-CD3B-C3CB8D2D01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556484"/>
            <a:ext cx="7908454" cy="1441649"/>
          </a:xfrm>
        </p:spPr>
        <p:txBody>
          <a:bodyPr anchor="t">
            <a:noAutofit/>
          </a:bodyPr>
          <a:lstStyle>
            <a:lvl1pPr marL="0" indent="0">
              <a:buNone/>
              <a:defRPr sz="48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4" name="Tijdelijke aanduiding voor tekst 17">
            <a:extLst>
              <a:ext uri="{FF2B5EF4-FFF2-40B4-BE49-F238E27FC236}">
                <a16:creationId xmlns:a16="http://schemas.microsoft.com/office/drawing/2014/main" id="{B553376D-5928-A729-529D-265CB1F8F5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3296796"/>
            <a:ext cx="4727435" cy="267434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5" name="Tijdelijke aanduiding voor tekst 17">
            <a:extLst>
              <a:ext uri="{FF2B5EF4-FFF2-40B4-BE49-F238E27FC236}">
                <a16:creationId xmlns:a16="http://schemas.microsoft.com/office/drawing/2014/main" id="{9454D834-FFF0-AEF9-BEB6-4047AF3B46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7628" y="3296796"/>
            <a:ext cx="4727435" cy="267434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24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2 colomns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72E6858-4AE4-9157-1FC1-436F987EF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E8B5DB16-FD77-D0EB-CD3B-C3CB8D2D01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556484"/>
            <a:ext cx="7908454" cy="1441649"/>
          </a:xfrm>
        </p:spPr>
        <p:txBody>
          <a:bodyPr anchor="t">
            <a:noAutofit/>
          </a:bodyPr>
          <a:lstStyle>
            <a:lvl1pPr marL="0" indent="0">
              <a:buNone/>
              <a:defRPr sz="48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4" name="Tijdelijke aanduiding voor tekst 17">
            <a:extLst>
              <a:ext uri="{FF2B5EF4-FFF2-40B4-BE49-F238E27FC236}">
                <a16:creationId xmlns:a16="http://schemas.microsoft.com/office/drawing/2014/main" id="{B553376D-5928-A729-529D-265CB1F8F5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3296796"/>
            <a:ext cx="4727435" cy="267434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5" name="Tijdelijke aanduiding voor tekst 17">
            <a:extLst>
              <a:ext uri="{FF2B5EF4-FFF2-40B4-BE49-F238E27FC236}">
                <a16:creationId xmlns:a16="http://schemas.microsoft.com/office/drawing/2014/main" id="{9454D834-FFF0-AEF9-BEB6-4047AF3B46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7628" y="3296796"/>
            <a:ext cx="4727435" cy="267434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6118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ight green">
    <p:bg>
      <p:bgPr>
        <a:solidFill>
          <a:srgbClr val="00B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zwart, zwart-wit, kunst&#10;&#10;Automatisch gegenereerde beschrijving">
            <a:extLst>
              <a:ext uri="{FF2B5EF4-FFF2-40B4-BE49-F238E27FC236}">
                <a16:creationId xmlns:a16="http://schemas.microsoft.com/office/drawing/2014/main" id="{F955F437-6CF6-A9E4-7008-DECA477F1C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699" y="0"/>
            <a:ext cx="10091301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A1F9116-8CD3-8210-35FC-46BF2CE718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755" y="488751"/>
            <a:ext cx="440797" cy="734661"/>
          </a:xfrm>
          <a:prstGeom prst="rect">
            <a:avLst/>
          </a:prstGeom>
        </p:spPr>
      </p:pic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EBFA17B9-DB43-0750-09C8-7EBDFFC7A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599" y="2401947"/>
            <a:ext cx="5825067" cy="2054106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rgbClr val="003026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2" name="Tijdelijke aanduiding voor tekst 19">
            <a:extLst>
              <a:ext uri="{FF2B5EF4-FFF2-40B4-BE49-F238E27FC236}">
                <a16:creationId xmlns:a16="http://schemas.microsoft.com/office/drawing/2014/main" id="{22E5D216-E531-C31E-9707-6C516BFCD8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4697249"/>
            <a:ext cx="4703762" cy="3492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200">
                <a:latin typeface="Reckless Neue" pitchFamily="2" charset="77"/>
              </a:defRPr>
            </a:lvl2pPr>
            <a:lvl3pPr marL="914400" indent="0">
              <a:buNone/>
              <a:defRPr sz="1200">
                <a:latin typeface="Reckless Neue" pitchFamily="2" charset="77"/>
              </a:defRPr>
            </a:lvl3pPr>
            <a:lvl4pPr marL="1371600" indent="0">
              <a:buNone/>
              <a:defRPr sz="1200">
                <a:latin typeface="Reckless Neue" pitchFamily="2" charset="77"/>
              </a:defRPr>
            </a:lvl4pPr>
            <a:lvl5pPr marL="1828800" indent="0">
              <a:buNone/>
              <a:defRPr sz="1200">
                <a:latin typeface="Reckless Neue" pitchFamily="2" charset="77"/>
              </a:defRPr>
            </a:lvl5pPr>
          </a:lstStyle>
          <a:p>
            <a:r>
              <a:rPr lang="nl-NL">
                <a:latin typeface="Reckless Neue" pitchFamily="2" charset="77"/>
              </a:rPr>
              <a:t>Name x company</a:t>
            </a:r>
          </a:p>
        </p:txBody>
      </p:sp>
    </p:spTree>
    <p:extLst>
      <p:ext uri="{BB962C8B-B14F-4D97-AF65-F5344CB8AC3E}">
        <p14:creationId xmlns:p14="http://schemas.microsoft.com/office/powerpoint/2010/main" val="2684101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light green">
    <p:bg>
      <p:bgPr>
        <a:solidFill>
          <a:srgbClr val="00B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A1F9116-8CD3-8210-35FC-46BF2CE718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755" y="488751"/>
            <a:ext cx="440797" cy="734661"/>
          </a:xfrm>
          <a:prstGeom prst="rect">
            <a:avLst/>
          </a:prstGeom>
        </p:spPr>
      </p:pic>
      <p:sp>
        <p:nvSpPr>
          <p:cNvPr id="12" name="Tijdelijke aanduiding voor tekst 19">
            <a:extLst>
              <a:ext uri="{FF2B5EF4-FFF2-40B4-BE49-F238E27FC236}">
                <a16:creationId xmlns:a16="http://schemas.microsoft.com/office/drawing/2014/main" id="{22E5D216-E531-C31E-9707-6C516BFCD8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704" y="6087137"/>
            <a:ext cx="4703762" cy="3492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200">
                <a:latin typeface="Reckless Neue" pitchFamily="2" charset="77"/>
              </a:defRPr>
            </a:lvl2pPr>
            <a:lvl3pPr marL="914400" indent="0">
              <a:buNone/>
              <a:defRPr sz="1200">
                <a:latin typeface="Reckless Neue" pitchFamily="2" charset="77"/>
              </a:defRPr>
            </a:lvl3pPr>
            <a:lvl4pPr marL="1371600" indent="0">
              <a:buNone/>
              <a:defRPr sz="1200">
                <a:latin typeface="Reckless Neue" pitchFamily="2" charset="77"/>
              </a:defRPr>
            </a:lvl4pPr>
            <a:lvl5pPr marL="1828800" indent="0">
              <a:buNone/>
              <a:defRPr sz="1200">
                <a:latin typeface="Reckless Neue" pitchFamily="2" charset="77"/>
              </a:defRPr>
            </a:lvl5pPr>
          </a:lstStyle>
          <a:p>
            <a:r>
              <a:rPr lang="nl-NL" dirty="0">
                <a:latin typeface="Reckless Neue" pitchFamily="2" charset="77"/>
              </a:rPr>
              <a:t>Name x company</a:t>
            </a:r>
          </a:p>
        </p:txBody>
      </p:sp>
    </p:spTree>
    <p:extLst>
      <p:ext uri="{BB962C8B-B14F-4D97-AF65-F5344CB8AC3E}">
        <p14:creationId xmlns:p14="http://schemas.microsoft.com/office/powerpoint/2010/main" val="2464672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text left Grey background"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A89719D9-A23C-57C8-0AA2-0D5BA0FC98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67046" y="1065923"/>
            <a:ext cx="5056554" cy="5004371"/>
          </a:xfrm>
          <a:prstGeom prst="roundRect">
            <a:avLst>
              <a:gd name="adj" fmla="val 12419"/>
            </a:avLst>
          </a:prstGeom>
        </p:spPr>
        <p:txBody>
          <a:bodyPr/>
          <a:lstStyle>
            <a:lvl1pPr marL="0" indent="0">
              <a:buNone/>
              <a:defRPr b="0" i="0">
                <a:solidFill>
                  <a:srgbClr val="003026"/>
                </a:solidFill>
                <a:latin typeface="AntiqueOli" pitchFamily="2" charset="77"/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5C53BF1-4006-78B1-AC53-A456CCCE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  <p:sp>
        <p:nvSpPr>
          <p:cNvPr id="10" name="Tijdelijke aanduiding voor tekst 17">
            <a:extLst>
              <a:ext uri="{FF2B5EF4-FFF2-40B4-BE49-F238E27FC236}">
                <a16:creationId xmlns:a16="http://schemas.microsoft.com/office/drawing/2014/main" id="{A0074F2F-363C-5E63-DAAF-B5C90D93D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1065923"/>
            <a:ext cx="4276407" cy="1720151"/>
          </a:xfrm>
        </p:spPr>
        <p:txBody>
          <a:bodyPr anchor="t">
            <a:noAutofit/>
          </a:bodyPr>
          <a:lstStyle>
            <a:lvl1pPr marL="0" indent="0">
              <a:buNone/>
              <a:defRPr sz="36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3" name="Tijdelijke aanduiding voor tekst 17">
            <a:extLst>
              <a:ext uri="{FF2B5EF4-FFF2-40B4-BE49-F238E27FC236}">
                <a16:creationId xmlns:a16="http://schemas.microsoft.com/office/drawing/2014/main" id="{C8F886B5-FCA0-0C0E-A536-2CAF298209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3429000"/>
            <a:ext cx="4287520" cy="26412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8816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text left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A89719D9-A23C-57C8-0AA2-0D5BA0FC98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67046" y="1065923"/>
            <a:ext cx="5056554" cy="5004371"/>
          </a:xfrm>
          <a:prstGeom prst="roundRect">
            <a:avLst>
              <a:gd name="adj" fmla="val 12419"/>
            </a:avLst>
          </a:prstGeom>
        </p:spPr>
        <p:txBody>
          <a:bodyPr/>
          <a:lstStyle>
            <a:lvl1pPr marL="0" indent="0">
              <a:buNone/>
              <a:defRPr b="0" i="0">
                <a:solidFill>
                  <a:srgbClr val="003026"/>
                </a:solidFill>
                <a:latin typeface="AntiqueOli" pitchFamily="2" charset="77"/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5C53BF1-4006-78B1-AC53-A456CCCE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  <p:sp>
        <p:nvSpPr>
          <p:cNvPr id="10" name="Tijdelijke aanduiding voor tekst 17">
            <a:extLst>
              <a:ext uri="{FF2B5EF4-FFF2-40B4-BE49-F238E27FC236}">
                <a16:creationId xmlns:a16="http://schemas.microsoft.com/office/drawing/2014/main" id="{A0074F2F-363C-5E63-DAAF-B5C90D93D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1065923"/>
            <a:ext cx="4276407" cy="1720151"/>
          </a:xfrm>
        </p:spPr>
        <p:txBody>
          <a:bodyPr anchor="t">
            <a:noAutofit/>
          </a:bodyPr>
          <a:lstStyle>
            <a:lvl1pPr marL="0" indent="0">
              <a:buNone/>
              <a:defRPr sz="36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3" name="Tijdelijke aanduiding voor tekst 17">
            <a:extLst>
              <a:ext uri="{FF2B5EF4-FFF2-40B4-BE49-F238E27FC236}">
                <a16:creationId xmlns:a16="http://schemas.microsoft.com/office/drawing/2014/main" id="{C8F886B5-FCA0-0C0E-A536-2CAF298209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3429000"/>
            <a:ext cx="4287520" cy="26412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4442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 text right Grey background"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1">
            <a:extLst>
              <a:ext uri="{FF2B5EF4-FFF2-40B4-BE49-F238E27FC236}">
                <a16:creationId xmlns:a16="http://schemas.microsoft.com/office/drawing/2014/main" id="{BB6AAEE8-3C82-C8BE-C7D3-2516155E21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0221" y="1065923"/>
            <a:ext cx="4939934" cy="5004371"/>
          </a:xfrm>
          <a:prstGeom prst="roundRect">
            <a:avLst>
              <a:gd name="adj" fmla="val 12419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3026"/>
                </a:solidFill>
                <a:latin typeface="AntiqueOli" panose="020B0603020204030204" pitchFamily="34" charset="0"/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7857181-F6BC-5DDB-DAF7-635D881127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00ACBB04-B62B-29D7-582B-BF8CEC2360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7193" y="1065923"/>
            <a:ext cx="4276407" cy="1720151"/>
          </a:xfrm>
        </p:spPr>
        <p:txBody>
          <a:bodyPr anchor="t">
            <a:noAutofit/>
          </a:bodyPr>
          <a:lstStyle>
            <a:lvl1pPr marL="0" indent="0">
              <a:buNone/>
              <a:defRPr sz="36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CA40C7EC-8D5D-6D90-8208-ACB3D67996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7194" y="3429000"/>
            <a:ext cx="4287520" cy="26412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0818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 text right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1">
            <a:extLst>
              <a:ext uri="{FF2B5EF4-FFF2-40B4-BE49-F238E27FC236}">
                <a16:creationId xmlns:a16="http://schemas.microsoft.com/office/drawing/2014/main" id="{BB6AAEE8-3C82-C8BE-C7D3-2516155E21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0221" y="1065923"/>
            <a:ext cx="4939934" cy="5004371"/>
          </a:xfrm>
          <a:prstGeom prst="roundRect">
            <a:avLst>
              <a:gd name="adj" fmla="val 12419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3026"/>
                </a:solidFill>
                <a:latin typeface="AntiqueOli" panose="020B0603020204030204" pitchFamily="34" charset="0"/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7857181-F6BC-5DDB-DAF7-635D881127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00ACBB04-B62B-29D7-582B-BF8CEC2360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7193" y="1065923"/>
            <a:ext cx="4276407" cy="1720151"/>
          </a:xfrm>
        </p:spPr>
        <p:txBody>
          <a:bodyPr anchor="t">
            <a:noAutofit/>
          </a:bodyPr>
          <a:lstStyle>
            <a:lvl1pPr marL="0" indent="0">
              <a:buNone/>
              <a:defRPr sz="36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CA40C7EC-8D5D-6D90-8208-ACB3D67996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7194" y="3429000"/>
            <a:ext cx="4287520" cy="26412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23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page">
    <p:bg>
      <p:bgPr>
        <a:solidFill>
          <a:srgbClr val="003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chermopname, Graphics, kunst&#10;&#10;Automatisch gegenereerde beschrijving">
            <a:extLst>
              <a:ext uri="{FF2B5EF4-FFF2-40B4-BE49-F238E27FC236}">
                <a16:creationId xmlns:a16="http://schemas.microsoft.com/office/drawing/2014/main" id="{AD874BD3-9951-0E8B-6BDB-5C8CF053CF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865" y="1261"/>
            <a:ext cx="11459135" cy="685673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A39C2DC-7A76-865F-64D6-FD0C49219F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53" y="556483"/>
            <a:ext cx="2285182" cy="734661"/>
          </a:xfrm>
          <a:prstGeom prst="rect">
            <a:avLst/>
          </a:prstGeom>
        </p:spPr>
      </p:pic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5EC11E01-8082-B7C8-0CD0-CA0B9DC3B9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2460625"/>
            <a:ext cx="4756150" cy="2606675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2" name="Tijdelijke aanduiding voor tekst 19">
            <a:extLst>
              <a:ext uri="{FF2B5EF4-FFF2-40B4-BE49-F238E27FC236}">
                <a16:creationId xmlns:a16="http://schemas.microsoft.com/office/drawing/2014/main" id="{B6D8C4B1-4C4E-A87D-2905-B21953A351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5724016"/>
            <a:ext cx="4703762" cy="3492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eckless Neue" pitchFamily="2" charset="77"/>
              </a:defRPr>
            </a:lvl1pPr>
            <a:lvl2pPr marL="457200" indent="0">
              <a:buNone/>
              <a:defRPr sz="1200">
                <a:latin typeface="Reckless Neue" pitchFamily="2" charset="77"/>
              </a:defRPr>
            </a:lvl2pPr>
            <a:lvl3pPr marL="914400" indent="0">
              <a:buNone/>
              <a:defRPr sz="1200">
                <a:latin typeface="Reckless Neue" pitchFamily="2" charset="77"/>
              </a:defRPr>
            </a:lvl3pPr>
            <a:lvl4pPr marL="1371600" indent="0">
              <a:buNone/>
              <a:defRPr sz="1200">
                <a:latin typeface="Reckless Neue" pitchFamily="2" charset="77"/>
              </a:defRPr>
            </a:lvl4pPr>
            <a:lvl5pPr marL="1828800" indent="0">
              <a:buNone/>
              <a:defRPr sz="1200">
                <a:latin typeface="Reckless Neue" pitchFamily="2" charset="77"/>
              </a:defRPr>
            </a:lvl5pPr>
          </a:lstStyle>
          <a:p>
            <a:r>
              <a:rPr lang="nl-NL">
                <a:latin typeface="Reckless Neue" pitchFamily="2" charset="77"/>
              </a:rPr>
              <a:t>Amsterdam, date</a:t>
            </a:r>
          </a:p>
        </p:txBody>
      </p:sp>
    </p:spTree>
    <p:extLst>
      <p:ext uri="{BB962C8B-B14F-4D97-AF65-F5344CB8AC3E}">
        <p14:creationId xmlns:p14="http://schemas.microsoft.com/office/powerpoint/2010/main" val="1116429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Grey + Wave background"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hermopname, zwart, duisternis, licht&#10;&#10;Automatisch gegenereerde beschrijving">
            <a:extLst>
              <a:ext uri="{FF2B5EF4-FFF2-40B4-BE49-F238E27FC236}">
                <a16:creationId xmlns:a16="http://schemas.microsoft.com/office/drawing/2014/main" id="{B164796C-3F7B-05A4-C33A-161D976DC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71" y="0"/>
            <a:ext cx="11143129" cy="6858000"/>
          </a:xfrm>
          <a:prstGeom prst="rect">
            <a:avLst/>
          </a:prstGeom>
        </p:spPr>
      </p:pic>
      <p:sp>
        <p:nvSpPr>
          <p:cNvPr id="6" name="Tijdelijke aanduiding voor tekst 17">
            <a:extLst>
              <a:ext uri="{FF2B5EF4-FFF2-40B4-BE49-F238E27FC236}">
                <a16:creationId xmlns:a16="http://schemas.microsoft.com/office/drawing/2014/main" id="{2A83901F-60B6-AA9F-30A3-B55AD2F2FA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556484"/>
            <a:ext cx="6327614" cy="2102050"/>
          </a:xfrm>
        </p:spPr>
        <p:txBody>
          <a:bodyPr anchor="t">
            <a:noAutofit/>
          </a:bodyPr>
          <a:lstStyle>
            <a:lvl1pPr marL="0" indent="0">
              <a:buNone/>
              <a:defRPr sz="4800" b="0" i="0">
                <a:solidFill>
                  <a:srgbClr val="00614F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7" name="Tijdelijke aanduiding voor tekst 17">
            <a:extLst>
              <a:ext uri="{FF2B5EF4-FFF2-40B4-BE49-F238E27FC236}">
                <a16:creationId xmlns:a16="http://schemas.microsoft.com/office/drawing/2014/main" id="{2D1B895D-C023-01B6-EB6E-EE1695BA62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3429000"/>
            <a:ext cx="7908925" cy="28019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start </a:t>
            </a:r>
            <a:r>
              <a:rPr lang="nl-NL" err="1"/>
              <a:t>writing</a:t>
            </a:r>
            <a:r>
              <a:rPr lang="nl-NL"/>
              <a:t> </a:t>
            </a:r>
            <a:r>
              <a:rPr lang="nl-NL" err="1"/>
              <a:t>your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here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581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White + Wav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zwart, duisternis, licht&#10;&#10;Automatisch gegenereerde beschrijving">
            <a:extLst>
              <a:ext uri="{FF2B5EF4-FFF2-40B4-BE49-F238E27FC236}">
                <a16:creationId xmlns:a16="http://schemas.microsoft.com/office/drawing/2014/main" id="{C1E76001-C2AC-4BD0-D9CA-AF4AF60C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71" y="0"/>
            <a:ext cx="11143129" cy="6858000"/>
          </a:xfrm>
          <a:prstGeom prst="rect">
            <a:avLst/>
          </a:prstGeom>
        </p:spPr>
      </p:pic>
      <p:sp>
        <p:nvSpPr>
          <p:cNvPr id="6" name="Tijdelijke aanduiding voor tekst 17">
            <a:extLst>
              <a:ext uri="{FF2B5EF4-FFF2-40B4-BE49-F238E27FC236}">
                <a16:creationId xmlns:a16="http://schemas.microsoft.com/office/drawing/2014/main" id="{2A83901F-60B6-AA9F-30A3-B55AD2F2FA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556484"/>
            <a:ext cx="6327614" cy="2102050"/>
          </a:xfrm>
        </p:spPr>
        <p:txBody>
          <a:bodyPr anchor="t">
            <a:noAutofit/>
          </a:bodyPr>
          <a:lstStyle>
            <a:lvl1pPr marL="0" indent="0">
              <a:buNone/>
              <a:defRPr sz="4800" b="0" i="0">
                <a:solidFill>
                  <a:srgbClr val="00614F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7" name="Tijdelijke aanduiding voor tekst 17">
            <a:extLst>
              <a:ext uri="{FF2B5EF4-FFF2-40B4-BE49-F238E27FC236}">
                <a16:creationId xmlns:a16="http://schemas.microsoft.com/office/drawing/2014/main" id="{2D1B895D-C023-01B6-EB6E-EE1695BA62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3429000"/>
            <a:ext cx="7908925" cy="28019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927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Grey + Wave background 2"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schermopname, zwart, zwart-wit, ontwerp&#10;&#10;Automatisch gegenereerde beschrijving">
            <a:extLst>
              <a:ext uri="{FF2B5EF4-FFF2-40B4-BE49-F238E27FC236}">
                <a16:creationId xmlns:a16="http://schemas.microsoft.com/office/drawing/2014/main" id="{0B2813EC-E56C-245D-DB4E-FD6185AFF4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ijdelijke aanduiding voor tekst 17">
            <a:extLst>
              <a:ext uri="{FF2B5EF4-FFF2-40B4-BE49-F238E27FC236}">
                <a16:creationId xmlns:a16="http://schemas.microsoft.com/office/drawing/2014/main" id="{2A83901F-60B6-AA9F-30A3-B55AD2F2FA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556484"/>
            <a:ext cx="6327614" cy="2102050"/>
          </a:xfrm>
        </p:spPr>
        <p:txBody>
          <a:bodyPr anchor="t">
            <a:noAutofit/>
          </a:bodyPr>
          <a:lstStyle>
            <a:lvl1pPr marL="0" indent="0">
              <a:buNone/>
              <a:defRPr sz="4800" b="0" i="0">
                <a:solidFill>
                  <a:srgbClr val="00614F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7" name="Tijdelijke aanduiding voor tekst 17">
            <a:extLst>
              <a:ext uri="{FF2B5EF4-FFF2-40B4-BE49-F238E27FC236}">
                <a16:creationId xmlns:a16="http://schemas.microsoft.com/office/drawing/2014/main" id="{2D1B895D-C023-01B6-EB6E-EE1695BA62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3429000"/>
            <a:ext cx="7908925" cy="28019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start </a:t>
            </a:r>
            <a:r>
              <a:rPr lang="nl-NL" err="1"/>
              <a:t>writing</a:t>
            </a:r>
            <a:r>
              <a:rPr lang="nl-NL"/>
              <a:t> </a:t>
            </a:r>
            <a:r>
              <a:rPr lang="nl-NL" err="1"/>
              <a:t>your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here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182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White + Wave backgroun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schermopname, zwart, kunst, ontwerp&#10;&#10;Automatisch gegenereerde beschrijving">
            <a:extLst>
              <a:ext uri="{FF2B5EF4-FFF2-40B4-BE49-F238E27FC236}">
                <a16:creationId xmlns:a16="http://schemas.microsoft.com/office/drawing/2014/main" id="{A4AE0A5C-FE2F-9C58-6124-635480B34C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ijdelijke aanduiding voor tekst 17">
            <a:extLst>
              <a:ext uri="{FF2B5EF4-FFF2-40B4-BE49-F238E27FC236}">
                <a16:creationId xmlns:a16="http://schemas.microsoft.com/office/drawing/2014/main" id="{2A83901F-60B6-AA9F-30A3-B55AD2F2FA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556484"/>
            <a:ext cx="6327614" cy="2102050"/>
          </a:xfrm>
        </p:spPr>
        <p:txBody>
          <a:bodyPr anchor="t">
            <a:noAutofit/>
          </a:bodyPr>
          <a:lstStyle>
            <a:lvl1pPr marL="0" indent="0">
              <a:buNone/>
              <a:defRPr sz="4800" b="0" i="0">
                <a:solidFill>
                  <a:srgbClr val="00614F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7" name="Tijdelijke aanduiding voor tekst 17">
            <a:extLst>
              <a:ext uri="{FF2B5EF4-FFF2-40B4-BE49-F238E27FC236}">
                <a16:creationId xmlns:a16="http://schemas.microsoft.com/office/drawing/2014/main" id="{2D1B895D-C023-01B6-EB6E-EE1695BA62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3429000"/>
            <a:ext cx="7908925" cy="28019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7508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ink">
    <p:bg>
      <p:bgPr>
        <a:solidFill>
          <a:srgbClr val="E49D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zwart, zwart-wit, ontwerp&#10;&#10;Automatisch gegenereerde beschrijving">
            <a:extLst>
              <a:ext uri="{FF2B5EF4-FFF2-40B4-BE49-F238E27FC236}">
                <a16:creationId xmlns:a16="http://schemas.microsoft.com/office/drawing/2014/main" id="{A5F6B2B6-60B9-88E6-5BE8-8B434373D6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A4D72D5-9E58-F9F6-7444-6E705F75B1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755" y="488751"/>
            <a:ext cx="440797" cy="734661"/>
          </a:xfrm>
          <a:prstGeom prst="rect">
            <a:avLst/>
          </a:prstGeom>
        </p:spPr>
      </p:pic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7E39ECBC-0325-7B85-5CCD-34994A16E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599" y="2401947"/>
            <a:ext cx="5825067" cy="2054106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rgbClr val="003026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3" name="Tijdelijke aanduiding voor tekst 19">
            <a:extLst>
              <a:ext uri="{FF2B5EF4-FFF2-40B4-BE49-F238E27FC236}">
                <a16:creationId xmlns:a16="http://schemas.microsoft.com/office/drawing/2014/main" id="{906E5500-6324-49C5-FAA7-889904D6A9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4697249"/>
            <a:ext cx="4703762" cy="3492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200">
                <a:latin typeface="Reckless Neue" pitchFamily="2" charset="77"/>
              </a:defRPr>
            </a:lvl2pPr>
            <a:lvl3pPr marL="914400" indent="0">
              <a:buNone/>
              <a:defRPr sz="1200">
                <a:latin typeface="Reckless Neue" pitchFamily="2" charset="77"/>
              </a:defRPr>
            </a:lvl3pPr>
            <a:lvl4pPr marL="1371600" indent="0">
              <a:buNone/>
              <a:defRPr sz="1200">
                <a:latin typeface="Reckless Neue" pitchFamily="2" charset="77"/>
              </a:defRPr>
            </a:lvl4pPr>
            <a:lvl5pPr marL="1828800" indent="0">
              <a:buNone/>
              <a:defRPr sz="1200">
                <a:latin typeface="Reckless Neue" pitchFamily="2" charset="77"/>
              </a:defRPr>
            </a:lvl5pPr>
          </a:lstStyle>
          <a:p>
            <a:r>
              <a:rPr lang="nl-NL" dirty="0">
                <a:latin typeface="Reckless Neue" pitchFamily="2" charset="77"/>
              </a:rPr>
              <a:t>Name x company</a:t>
            </a:r>
          </a:p>
        </p:txBody>
      </p:sp>
    </p:spTree>
    <p:extLst>
      <p:ext uri="{BB962C8B-B14F-4D97-AF65-F5344CB8AC3E}">
        <p14:creationId xmlns:p14="http://schemas.microsoft.com/office/powerpoint/2010/main" val="2187783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and text Grey background"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5C53BF1-4006-78B1-AC53-A456CCCE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  <p:sp>
        <p:nvSpPr>
          <p:cNvPr id="10" name="Tijdelijke aanduiding voor tekst 17">
            <a:extLst>
              <a:ext uri="{FF2B5EF4-FFF2-40B4-BE49-F238E27FC236}">
                <a16:creationId xmlns:a16="http://schemas.microsoft.com/office/drawing/2014/main" id="{A0074F2F-363C-5E63-DAAF-B5C90D93D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1065923"/>
            <a:ext cx="4276407" cy="1720151"/>
          </a:xfrm>
        </p:spPr>
        <p:txBody>
          <a:bodyPr anchor="t">
            <a:noAutofit/>
          </a:bodyPr>
          <a:lstStyle>
            <a:lvl1pPr marL="0" indent="0">
              <a:buNone/>
              <a:defRPr sz="36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3" name="Tijdelijke aanduiding voor tekst 17">
            <a:extLst>
              <a:ext uri="{FF2B5EF4-FFF2-40B4-BE49-F238E27FC236}">
                <a16:creationId xmlns:a16="http://schemas.microsoft.com/office/drawing/2014/main" id="{C8F886B5-FCA0-0C0E-A536-2CAF298209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3429000"/>
            <a:ext cx="4287520" cy="26412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afbeelding 11">
            <a:extLst>
              <a:ext uri="{FF2B5EF4-FFF2-40B4-BE49-F238E27FC236}">
                <a16:creationId xmlns:a16="http://schemas.microsoft.com/office/drawing/2014/main" id="{A2FD1160-C277-7A00-EFE4-DAC2D1B8BF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58409"/>
            <a:ext cx="4939934" cy="3911885"/>
          </a:xfrm>
          <a:prstGeom prst="roundRect">
            <a:avLst>
              <a:gd name="adj" fmla="val 12419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3026"/>
                </a:solidFill>
                <a:latin typeface="AntiqueOli" panose="020B0603020204030204" pitchFamily="34" charset="0"/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0580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and text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5C53BF1-4006-78B1-AC53-A456CCCE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  <p:sp>
        <p:nvSpPr>
          <p:cNvPr id="10" name="Tijdelijke aanduiding voor tekst 17">
            <a:extLst>
              <a:ext uri="{FF2B5EF4-FFF2-40B4-BE49-F238E27FC236}">
                <a16:creationId xmlns:a16="http://schemas.microsoft.com/office/drawing/2014/main" id="{A0074F2F-363C-5E63-DAAF-B5C90D93D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1065923"/>
            <a:ext cx="4276407" cy="1720151"/>
          </a:xfrm>
        </p:spPr>
        <p:txBody>
          <a:bodyPr anchor="t">
            <a:noAutofit/>
          </a:bodyPr>
          <a:lstStyle>
            <a:lvl1pPr marL="0" indent="0">
              <a:buNone/>
              <a:defRPr sz="36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3" name="Tijdelijke aanduiding voor tekst 17">
            <a:extLst>
              <a:ext uri="{FF2B5EF4-FFF2-40B4-BE49-F238E27FC236}">
                <a16:creationId xmlns:a16="http://schemas.microsoft.com/office/drawing/2014/main" id="{C8F886B5-FCA0-0C0E-A536-2CAF298209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3429000"/>
            <a:ext cx="4287520" cy="264129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afbeelding 11">
            <a:extLst>
              <a:ext uri="{FF2B5EF4-FFF2-40B4-BE49-F238E27FC236}">
                <a16:creationId xmlns:a16="http://schemas.microsoft.com/office/drawing/2014/main" id="{A2FD1160-C277-7A00-EFE4-DAC2D1B8BF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58409"/>
            <a:ext cx="4939934" cy="3911885"/>
          </a:xfrm>
          <a:prstGeom prst="roundRect">
            <a:avLst>
              <a:gd name="adj" fmla="val 12419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3026"/>
                </a:solidFill>
                <a:latin typeface="AntiqueOli" panose="020B0603020204030204" pitchFamily="34" charset="0"/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0622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media big Grey background"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5C53BF1-4006-78B1-AC53-A456CCCE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066EAE0E-C189-129B-36DC-36CC23C2E3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00250" y="859837"/>
            <a:ext cx="8191500" cy="5138326"/>
          </a:xfrm>
        </p:spPr>
        <p:txBody>
          <a:bodyPr/>
          <a:lstStyle>
            <a:lvl1pPr marL="0" indent="0">
              <a:buNone/>
              <a:defRPr>
                <a:solidFill>
                  <a:srgbClr val="003026"/>
                </a:solidFill>
                <a:latin typeface="AntiqueOli" panose="020B060302020403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media </a:t>
            </a:r>
            <a:r>
              <a:rPr lang="nl-NL" dirty="0" err="1"/>
              <a:t>here</a:t>
            </a:r>
            <a:endParaRPr lang="nl-NL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871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media big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5C53BF1-4006-78B1-AC53-A456CCCE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066EAE0E-C189-129B-36DC-36CC23C2E3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00250" y="859837"/>
            <a:ext cx="8191500" cy="5138326"/>
          </a:xfrm>
        </p:spPr>
        <p:txBody>
          <a:bodyPr/>
          <a:lstStyle>
            <a:lvl1pPr marL="0" indent="0">
              <a:buNone/>
              <a:defRPr>
                <a:solidFill>
                  <a:srgbClr val="003026"/>
                </a:solidFill>
                <a:latin typeface="AntiqueOli" panose="020B060302020403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media </a:t>
            </a:r>
            <a:r>
              <a:rPr lang="nl-NL" dirty="0" err="1"/>
              <a:t>here</a:t>
            </a:r>
            <a:endParaRPr lang="nl-NL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9701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87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bg>
      <p:bgPr>
        <a:solidFill>
          <a:srgbClr val="003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chermopname, zwart, duisternis, licht&#10;&#10;Automatisch gegenereerde beschrijving">
            <a:extLst>
              <a:ext uri="{FF2B5EF4-FFF2-40B4-BE49-F238E27FC236}">
                <a16:creationId xmlns:a16="http://schemas.microsoft.com/office/drawing/2014/main" id="{3738F383-C6FE-E62E-FE1A-04CC3EE770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71" y="0"/>
            <a:ext cx="11143129" cy="6858000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A6576EC-0635-AA83-276B-9BA7CF9BFB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80" y="2208438"/>
            <a:ext cx="5638270" cy="3505200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SzPct val="90000"/>
              <a:buFontTx/>
              <a:buBlip>
                <a:blip r:embed="rId3"/>
              </a:buBlip>
              <a:defRPr sz="1800">
                <a:solidFill>
                  <a:schemeClr val="bg1"/>
                </a:solidFill>
                <a:latin typeface="Reckless Neue" pitchFamily="2" charset="77"/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  <a:latin typeface="Reckless Neue" pitchFamily="2" charset="77"/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  <a:latin typeface="Reckless Neue" pitchFamily="2" charset="77"/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  <a:latin typeface="Reckless Neue" pitchFamily="2" charset="77"/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  <a:latin typeface="Reckless Neue" pitchFamily="2" charset="77"/>
              </a:defRPr>
            </a:lvl5pPr>
          </a:lstStyle>
          <a:p>
            <a:pPr lvl="0"/>
            <a:r>
              <a:rPr lang="nl-NL" dirty="0"/>
              <a:t>Click tot start </a:t>
            </a:r>
            <a:r>
              <a:rPr lang="nl-NL" dirty="0" err="1"/>
              <a:t>writing</a:t>
            </a:r>
            <a:endParaRPr lang="nl-NL" dirty="0"/>
          </a:p>
        </p:txBody>
      </p:sp>
      <p:sp>
        <p:nvSpPr>
          <p:cNvPr id="13" name="Tijdelijke aanduiding voor tekst 17">
            <a:extLst>
              <a:ext uri="{FF2B5EF4-FFF2-40B4-BE49-F238E27FC236}">
                <a16:creationId xmlns:a16="http://schemas.microsoft.com/office/drawing/2014/main" id="{8DB7889B-416B-53FB-E575-D6EE097320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556484"/>
            <a:ext cx="5632450" cy="1340050"/>
          </a:xfrm>
        </p:spPr>
        <p:txBody>
          <a:bodyPr anchor="t">
            <a:noAutofit/>
          </a:bodyPr>
          <a:lstStyle>
            <a:lvl1pPr marL="0" indent="0">
              <a:buNone/>
              <a:defRPr sz="48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Index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AC446A2-890F-BBD0-A7B1-56519F49A3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8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rgbClr val="003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Graphics, kunst&#10;&#10;Automatisch gegenereerde beschrijving">
            <a:extLst>
              <a:ext uri="{FF2B5EF4-FFF2-40B4-BE49-F238E27FC236}">
                <a16:creationId xmlns:a16="http://schemas.microsoft.com/office/drawing/2014/main" id="{1F1E4393-F483-C3A4-6807-3B5808E77C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318" y="1261"/>
            <a:ext cx="9986682" cy="68567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06369FE-F213-E281-F26B-E954F8E76B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  <p:sp>
        <p:nvSpPr>
          <p:cNvPr id="11" name="Tijdelijke aanduiding voor tekst 19">
            <a:extLst>
              <a:ext uri="{FF2B5EF4-FFF2-40B4-BE49-F238E27FC236}">
                <a16:creationId xmlns:a16="http://schemas.microsoft.com/office/drawing/2014/main" id="{4781DDDD-60FD-22B9-255D-D7086EAC45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599" y="5787495"/>
            <a:ext cx="6174509" cy="3492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eckless Neue" pitchFamily="2" charset="77"/>
              </a:defRPr>
            </a:lvl1pPr>
            <a:lvl2pPr marL="457200" indent="0">
              <a:buNone/>
              <a:defRPr sz="1200">
                <a:latin typeface="Reckless Neue" pitchFamily="2" charset="77"/>
              </a:defRPr>
            </a:lvl2pPr>
            <a:lvl3pPr marL="914400" indent="0">
              <a:buNone/>
              <a:defRPr sz="1200">
                <a:latin typeface="Reckless Neue" pitchFamily="2" charset="77"/>
              </a:defRPr>
            </a:lvl3pPr>
            <a:lvl4pPr marL="1371600" indent="0">
              <a:buNone/>
              <a:defRPr sz="1200">
                <a:latin typeface="Reckless Neue" pitchFamily="2" charset="77"/>
              </a:defRPr>
            </a:lvl4pPr>
            <a:lvl5pPr marL="1828800" indent="0">
              <a:buNone/>
              <a:defRPr sz="1200">
                <a:latin typeface="Reckless Neue" pitchFamily="2" charset="77"/>
              </a:defRPr>
            </a:lvl5pPr>
          </a:lstStyle>
          <a:p>
            <a:r>
              <a:rPr lang="nl-NL" dirty="0" err="1">
                <a:latin typeface="Reckless Neue" pitchFamily="2" charset="77"/>
              </a:rPr>
              <a:t>www.peopleintouch.com</a:t>
            </a:r>
            <a:r>
              <a:rPr lang="nl-NL" dirty="0">
                <a:latin typeface="Reckless Neue" pitchFamily="2" charset="77"/>
              </a:rPr>
              <a:t> | </a:t>
            </a:r>
            <a:r>
              <a:rPr lang="nl-NL" dirty="0" err="1">
                <a:latin typeface="Reckless Neue" pitchFamily="2" charset="77"/>
              </a:rPr>
              <a:t>info@peopleintouch.com</a:t>
            </a:r>
            <a:endParaRPr lang="nl-NL" dirty="0">
              <a:latin typeface="Reckless Neue" pitchFamily="2" charset="77"/>
            </a:endParaRPr>
          </a:p>
        </p:txBody>
      </p:sp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4C312B4C-0B33-1915-7ED2-F3F73B1BBB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2708175"/>
            <a:ext cx="7908454" cy="1441649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22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2">
    <p:bg>
      <p:bgPr>
        <a:solidFill>
          <a:srgbClr val="003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Graphics, kunst&#10;&#10;Automatisch gegenereerde beschrijving">
            <a:extLst>
              <a:ext uri="{FF2B5EF4-FFF2-40B4-BE49-F238E27FC236}">
                <a16:creationId xmlns:a16="http://schemas.microsoft.com/office/drawing/2014/main" id="{1F1E4393-F483-C3A4-6807-3B5808E77C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318" y="1261"/>
            <a:ext cx="9986682" cy="685673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5E00CF1-8C3B-A214-953C-291787D548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267" y="2772058"/>
            <a:ext cx="5587466" cy="13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49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3760217-C4EE-ECE7-33BD-430DBEA8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94D2-3387-494D-ADC0-1FE0CAFC6D05}" type="datetimeFigureOut">
              <a:rPr lang="nl-NL" smtClean="0"/>
              <a:t>19-02-2024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47B2DEA-F4EE-531F-2DB1-DFFC6A7B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0F1BEB-B08E-1217-3DE7-277FC8B7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CD1-7646-DE40-951D-0F3CCA2DC4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800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DA69D-D38D-646F-0E0E-C1C137F91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D5B7F4D-7DB2-C28E-EC62-0D40E65DF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D7FE52-A359-C4B9-225A-DEC47BC0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94D2-3387-494D-ADC0-1FE0CAFC6D05}" type="datetimeFigureOut">
              <a:rPr lang="nl-NL" smtClean="0"/>
              <a:t>19-02-2024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08643C-3D76-DE58-C9CE-FB35ACB3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17359C-A91E-B692-5422-D2CFFCAF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7CD1-7646-DE40-951D-0F3CCA2DC4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320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.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DE90-C5E8-4124-B714-132513B81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478800"/>
            <a:ext cx="112356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D2007BE-D20C-47C2-9A3E-5F3F0A623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77838" y="1027162"/>
            <a:ext cx="11232000" cy="5400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+mn-lt"/>
              </a:defRPr>
            </a:lvl2pPr>
            <a:lvl3pPr marL="0" indent="0" algn="l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n-lt"/>
              </a:defRPr>
            </a:lvl3pPr>
            <a:lvl4pPr marL="0" indent="0" algn="l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n-lt"/>
              </a:defRPr>
            </a:lvl4pPr>
            <a:lvl5pPr marL="0" indent="0" algn="l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n-lt"/>
              </a:defRPr>
            </a:lvl5pPr>
            <a:lvl6pPr marL="0" indent="0" algn="l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n-lt"/>
              </a:defRPr>
            </a:lvl6pPr>
            <a:lvl7pPr marL="0" indent="0" algn="l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n-lt"/>
              </a:defRPr>
            </a:lvl7pPr>
            <a:lvl8pPr marL="0" indent="0" algn="l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n-lt"/>
              </a:defRPr>
            </a:lvl8pPr>
            <a:lvl9pPr marL="0" indent="0" algn="l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subtitle</a:t>
            </a:r>
          </a:p>
          <a:p>
            <a:pPr lvl="1"/>
            <a:r>
              <a:rPr lang="en-GB" dirty="0"/>
              <a:t>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DBF358-5396-4422-8D17-32CDAB031B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799" y="2093913"/>
            <a:ext cx="11235600" cy="40465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BEE27-D19D-40A6-8357-190457433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8800" y="6436678"/>
            <a:ext cx="360000" cy="180000"/>
          </a:xfrm>
          <a:prstGeom prst="rect">
            <a:avLst/>
          </a:prstGeom>
        </p:spPr>
        <p:txBody>
          <a:bodyPr/>
          <a:lstStyle/>
          <a:p>
            <a:fld id="{BC90672F-9606-4E77-A056-598A2C531D7B}" type="slidenum">
              <a:rPr lang="ru-UA" smtClean="0"/>
              <a:pPr/>
              <a:t>‹#›</a:t>
            </a:fld>
            <a:endParaRPr lang="ru-U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C4B29-4720-4FA4-8D44-A9B3AFE77D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1F8107-545A-4C9D-AB4F-C55180FEE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noFill/>
              </a:defRPr>
            </a:lvl1pPr>
          </a:lstStyle>
          <a:p>
            <a:fld id="{DC4F2514-8280-423B-B33B-55528A0B0D2C}" type="datetime8">
              <a:rPr lang="en-DK" smtClean="0"/>
              <a:t>2/19/24 1:38 PM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42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003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48DAC500-E1AF-A25B-10E9-2D97B79F4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  <p:sp>
        <p:nvSpPr>
          <p:cNvPr id="18" name="Tijdelijke aanduiding voor tekst 19">
            <a:extLst>
              <a:ext uri="{FF2B5EF4-FFF2-40B4-BE49-F238E27FC236}">
                <a16:creationId xmlns:a16="http://schemas.microsoft.com/office/drawing/2014/main" id="{D792D3B0-4E73-4DB9-23E1-CA1B1162EF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599" y="6246649"/>
            <a:ext cx="4703762" cy="3492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eckless Neue" pitchFamily="2" charset="77"/>
              </a:defRPr>
            </a:lvl1pPr>
            <a:lvl2pPr marL="457200" indent="0">
              <a:buNone/>
              <a:defRPr sz="1200">
                <a:latin typeface="Reckless Neue" pitchFamily="2" charset="77"/>
              </a:defRPr>
            </a:lvl2pPr>
            <a:lvl3pPr marL="914400" indent="0">
              <a:buNone/>
              <a:defRPr sz="1200">
                <a:latin typeface="Reckless Neue" pitchFamily="2" charset="77"/>
              </a:defRPr>
            </a:lvl3pPr>
            <a:lvl4pPr marL="1371600" indent="0">
              <a:buNone/>
              <a:defRPr sz="1200">
                <a:latin typeface="Reckless Neue" pitchFamily="2" charset="77"/>
              </a:defRPr>
            </a:lvl4pPr>
            <a:lvl5pPr marL="1828800" indent="0">
              <a:buNone/>
              <a:defRPr sz="1200">
                <a:latin typeface="Reckless Neue" pitchFamily="2" charset="77"/>
              </a:defRPr>
            </a:lvl5pPr>
          </a:lstStyle>
          <a:p>
            <a:pPr lvl="0"/>
            <a:r>
              <a:rPr lang="nl-NL" dirty="0" err="1"/>
              <a:t>subtitle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396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 grey"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A6576EC-0635-AA83-276B-9BA7CF9BFB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676400"/>
            <a:ext cx="5638270" cy="3505200"/>
          </a:xfrm>
        </p:spPr>
        <p:txBody>
          <a:bodyPr anchor="ctr">
            <a:normAutofit/>
          </a:bodyPr>
          <a:lstStyle>
            <a:lvl1pPr marL="228600" indent="-228600">
              <a:lnSpc>
                <a:spcPct val="100000"/>
              </a:lnSpc>
              <a:buSzPct val="90000"/>
              <a:buFontTx/>
              <a:buBlip>
                <a:blip r:embed="rId2"/>
              </a:buBlip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  <a:latin typeface="Reckless Neue" pitchFamily="2" charset="77"/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  <a:latin typeface="Reckless Neue" pitchFamily="2" charset="77"/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  <a:latin typeface="Reckless Neue" pitchFamily="2" charset="77"/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  <a:latin typeface="Reckless Neue" pitchFamily="2" charset="77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endParaRPr lang="nl-NL" dirty="0"/>
          </a:p>
        </p:txBody>
      </p:sp>
      <p:sp>
        <p:nvSpPr>
          <p:cNvPr id="13" name="Tijdelijke aanduiding voor tekst 17">
            <a:extLst>
              <a:ext uri="{FF2B5EF4-FFF2-40B4-BE49-F238E27FC236}">
                <a16:creationId xmlns:a16="http://schemas.microsoft.com/office/drawing/2014/main" id="{8DB7889B-416B-53FB-E575-D6EE097320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1676400"/>
            <a:ext cx="4781062" cy="3505200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rgbClr val="003026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Index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AC446A2-890F-BBD0-A7B1-56519F49A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08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Grey background"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B53824D-5BC1-285D-E909-E442C341E4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  <p:sp>
        <p:nvSpPr>
          <p:cNvPr id="15" name="Tijdelijke aanduiding voor tekst 17">
            <a:extLst>
              <a:ext uri="{FF2B5EF4-FFF2-40B4-BE49-F238E27FC236}">
                <a16:creationId xmlns:a16="http://schemas.microsoft.com/office/drawing/2014/main" id="{84206A03-A464-3019-D005-E40479648D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556484"/>
            <a:ext cx="7908454" cy="2102050"/>
          </a:xfrm>
        </p:spPr>
        <p:txBody>
          <a:bodyPr anchor="t">
            <a:noAutofit/>
          </a:bodyPr>
          <a:lstStyle>
            <a:lvl1pPr marL="0" indent="0">
              <a:buNone/>
              <a:defRPr sz="48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4E092F59-027A-6544-0F60-3A88E06B6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3429000"/>
            <a:ext cx="7908925" cy="28019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start </a:t>
            </a:r>
            <a:r>
              <a:rPr lang="nl-NL" err="1"/>
              <a:t>writing</a:t>
            </a:r>
            <a:r>
              <a:rPr lang="nl-NL"/>
              <a:t> </a:t>
            </a:r>
            <a:r>
              <a:rPr lang="nl-NL" err="1"/>
              <a:t>your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here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83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B53824D-5BC1-285D-E909-E442C341E4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  <p:sp>
        <p:nvSpPr>
          <p:cNvPr id="15" name="Tijdelijke aanduiding voor tekst 17">
            <a:extLst>
              <a:ext uri="{FF2B5EF4-FFF2-40B4-BE49-F238E27FC236}">
                <a16:creationId xmlns:a16="http://schemas.microsoft.com/office/drawing/2014/main" id="{84206A03-A464-3019-D005-E40479648D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556484"/>
            <a:ext cx="7908454" cy="2102050"/>
          </a:xfrm>
        </p:spPr>
        <p:txBody>
          <a:bodyPr anchor="t">
            <a:noAutofit/>
          </a:bodyPr>
          <a:lstStyle>
            <a:lvl1pPr marL="0" indent="0">
              <a:buNone/>
              <a:defRPr sz="48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4E092F59-027A-6544-0F60-3A88E06B6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3429000"/>
            <a:ext cx="7908925" cy="28019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start </a:t>
            </a:r>
            <a:r>
              <a:rPr lang="nl-NL" err="1"/>
              <a:t>writing</a:t>
            </a:r>
            <a:r>
              <a:rPr lang="nl-NL"/>
              <a:t> </a:t>
            </a:r>
            <a:r>
              <a:rPr lang="nl-NL" err="1"/>
              <a:t>your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here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71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solidFill>
          <a:srgbClr val="003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schermopname, zwart, kunst, ontwerp&#10;&#10;Automatisch gegenereerde beschrijving">
            <a:extLst>
              <a:ext uri="{FF2B5EF4-FFF2-40B4-BE49-F238E27FC236}">
                <a16:creationId xmlns:a16="http://schemas.microsoft.com/office/drawing/2014/main" id="{203E47D9-82D7-1283-95FC-968B9C15A7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8DAC500-E1AF-A25B-10E9-2D97B79F45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  <p:sp>
        <p:nvSpPr>
          <p:cNvPr id="16" name="Tijdelijke aanduiding voor tekst 17">
            <a:extLst>
              <a:ext uri="{FF2B5EF4-FFF2-40B4-BE49-F238E27FC236}">
                <a16:creationId xmlns:a16="http://schemas.microsoft.com/office/drawing/2014/main" id="{3F00BCF8-5187-E1BB-96D7-E5831FF226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599" y="2401947"/>
            <a:ext cx="5825067" cy="2054106"/>
          </a:xfrm>
        </p:spPr>
        <p:txBody>
          <a:bodyPr anchor="ctr">
            <a:noAutofit/>
          </a:bodyPr>
          <a:lstStyle>
            <a:lvl1pPr marL="0" indent="0">
              <a:buNone/>
              <a:defRPr sz="48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8" name="Tijdelijke aanduiding voor tekst 19">
            <a:extLst>
              <a:ext uri="{FF2B5EF4-FFF2-40B4-BE49-F238E27FC236}">
                <a16:creationId xmlns:a16="http://schemas.microsoft.com/office/drawing/2014/main" id="{D792D3B0-4E73-4DB9-23E1-CA1B1162EF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4697249"/>
            <a:ext cx="4703762" cy="3492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eckless Neue" pitchFamily="2" charset="77"/>
              </a:defRPr>
            </a:lvl1pPr>
            <a:lvl2pPr marL="457200" indent="0">
              <a:buNone/>
              <a:defRPr sz="1200">
                <a:latin typeface="Reckless Neue" pitchFamily="2" charset="77"/>
              </a:defRPr>
            </a:lvl2pPr>
            <a:lvl3pPr marL="914400" indent="0">
              <a:buNone/>
              <a:defRPr sz="1200">
                <a:latin typeface="Reckless Neue" pitchFamily="2" charset="77"/>
              </a:defRPr>
            </a:lvl3pPr>
            <a:lvl4pPr marL="1371600" indent="0">
              <a:buNone/>
              <a:defRPr sz="1200">
                <a:latin typeface="Reckless Neue" pitchFamily="2" charset="77"/>
              </a:defRPr>
            </a:lvl4pPr>
            <a:lvl5pPr marL="1828800" indent="0">
              <a:buNone/>
              <a:defRPr sz="1200">
                <a:latin typeface="Reckless Neue" pitchFamily="2" charset="77"/>
              </a:defRPr>
            </a:lvl5pPr>
          </a:lstStyle>
          <a:p>
            <a:pPr lvl="0"/>
            <a:r>
              <a:rPr lang="nl-NL"/>
              <a:t>Name x company</a:t>
            </a:r>
          </a:p>
        </p:txBody>
      </p:sp>
    </p:spTree>
    <p:extLst>
      <p:ext uri="{BB962C8B-B14F-4D97-AF65-F5344CB8AC3E}">
        <p14:creationId xmlns:p14="http://schemas.microsoft.com/office/powerpoint/2010/main" val="117054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points Grey background"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7">
            <a:extLst>
              <a:ext uri="{FF2B5EF4-FFF2-40B4-BE49-F238E27FC236}">
                <a16:creationId xmlns:a16="http://schemas.microsoft.com/office/drawing/2014/main" id="{064377F1-6429-70EB-9F26-326CD8D0F3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556484"/>
            <a:ext cx="7908454" cy="1441649"/>
          </a:xfrm>
        </p:spPr>
        <p:txBody>
          <a:bodyPr anchor="t">
            <a:noAutofit/>
          </a:bodyPr>
          <a:lstStyle>
            <a:lvl1pPr marL="0" indent="0">
              <a:buNone/>
              <a:defRPr sz="4800" b="0" i="0">
                <a:solidFill>
                  <a:srgbClr val="00B687"/>
                </a:solidFill>
                <a:latin typeface="AntiqueO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4" name="Tijdelijke aanduiding voor tekst 17">
            <a:extLst>
              <a:ext uri="{FF2B5EF4-FFF2-40B4-BE49-F238E27FC236}">
                <a16:creationId xmlns:a16="http://schemas.microsoft.com/office/drawing/2014/main" id="{830E92C5-6235-3A5B-DD96-7273D610FE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2963333"/>
            <a:ext cx="7908925" cy="326760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800">
                <a:solidFill>
                  <a:srgbClr val="003026"/>
                </a:solidFill>
                <a:latin typeface="Reckless Neue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bulletpoints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B89CD95D-56FD-679A-4432-F9F1A1BB8A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04"/>
          <a:stretch/>
        </p:blipFill>
        <p:spPr>
          <a:xfrm>
            <a:off x="11227755" y="488751"/>
            <a:ext cx="461503" cy="7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5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85320B1-4839-17C6-A676-0C686B19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F7E2D2-7976-F0E8-287B-8CBB2A99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6CADA0-58E3-F2EA-8A37-75FF6B861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E94D2-3387-494D-ADC0-1FE0CAFC6D05}" type="datetimeFigureOut">
              <a:rPr lang="nl-NL" smtClean="0"/>
              <a:t>19-02-2024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11720A-462E-1554-76A4-CC6DC951A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9D258C-AA89-2044-2887-630C9F895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7CD1-7646-DE40-951D-0F3CCA2DC4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42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687"/>
          </a:solidFill>
          <a:latin typeface="AntiqueOli" panose="020B0603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026"/>
          </a:solidFill>
          <a:latin typeface="Reckless Neue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026"/>
          </a:solidFill>
          <a:latin typeface="Reckless Neu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026"/>
          </a:solidFill>
          <a:latin typeface="Reckless Neu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026"/>
          </a:solidFill>
          <a:latin typeface="Reckless Neu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026"/>
          </a:solidFill>
          <a:latin typeface="Reckless Neu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C476A52F-B70B-42F6-8D3D-A72B72329424}"/>
              </a:ext>
            </a:extLst>
          </p:cNvPr>
          <p:cNvSpPr/>
          <p:nvPr/>
        </p:nvSpPr>
        <p:spPr>
          <a:xfrm>
            <a:off x="994258" y="1926251"/>
            <a:ext cx="688706" cy="1285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B2B290CA-8FBB-490D-B410-64F9C73606E3}"/>
              </a:ext>
            </a:extLst>
          </p:cNvPr>
          <p:cNvSpPr>
            <a:spLocks/>
          </p:cNvSpPr>
          <p:nvPr/>
        </p:nvSpPr>
        <p:spPr>
          <a:xfrm>
            <a:off x="6332455" y="2036307"/>
            <a:ext cx="1352542" cy="948245"/>
          </a:xfrm>
          <a:prstGeom prst="rect">
            <a:avLst/>
          </a:prstGeom>
          <a:solidFill>
            <a:srgbClr val="E4E4E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D7FC3-6C0D-47D0-B353-177BAEEC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32" y="328919"/>
            <a:ext cx="11235600" cy="540000"/>
          </a:xfrm>
        </p:spPr>
        <p:txBody>
          <a:bodyPr>
            <a:noAutofit/>
          </a:bodyPr>
          <a:lstStyle/>
          <a:p>
            <a:r>
              <a:rPr lang="en-GB" sz="3000" dirty="0" err="1">
                <a:solidFill>
                  <a:srgbClr val="00604E"/>
                </a:solidFill>
              </a:rPr>
              <a:t>SpeakUp|Governance</a:t>
            </a:r>
            <a:endParaRPr lang="en-GB" sz="3000" dirty="0">
              <a:solidFill>
                <a:srgbClr val="00604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A1BB8-FFD7-46E1-98A6-99F40A621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670" y="787879"/>
            <a:ext cx="11232000" cy="296122"/>
          </a:xfrm>
        </p:spPr>
        <p:txBody>
          <a:bodyPr>
            <a:normAutofit/>
          </a:bodyPr>
          <a:lstStyle/>
          <a:p>
            <a:r>
              <a:rPr lang="en-GB" sz="1400" dirty="0">
                <a:solidFill>
                  <a:srgbClr val="00B685"/>
                </a:solidFill>
                <a:latin typeface="Reckless Neue" pitchFamily="2" charset="77"/>
              </a:rPr>
              <a:t>Clear and transparent workflow that maps case handling, ensuring confidentiality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814C7C-566C-4040-9633-B99C47D55400}"/>
              </a:ext>
            </a:extLst>
          </p:cNvPr>
          <p:cNvSpPr>
            <a:spLocks/>
          </p:cNvSpPr>
          <p:nvPr/>
        </p:nvSpPr>
        <p:spPr>
          <a:xfrm>
            <a:off x="402337" y="1825459"/>
            <a:ext cx="252000" cy="1631409"/>
          </a:xfrm>
          <a:prstGeom prst="rect">
            <a:avLst/>
          </a:prstGeom>
          <a:solidFill>
            <a:srgbClr val="003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>
                <a:latin typeface="AntiqueOli" pitchFamily="2" charset="77"/>
              </a:rPr>
              <a:t>Process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3B046B-F83E-435C-917C-E49F9A45CE8F}"/>
              </a:ext>
            </a:extLst>
          </p:cNvPr>
          <p:cNvSpPr>
            <a:spLocks/>
          </p:cNvSpPr>
          <p:nvPr/>
        </p:nvSpPr>
        <p:spPr>
          <a:xfrm>
            <a:off x="402337" y="3571426"/>
            <a:ext cx="252000" cy="684105"/>
          </a:xfrm>
          <a:prstGeom prst="rect">
            <a:avLst/>
          </a:prstGeom>
          <a:solidFill>
            <a:srgbClr val="003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>
                <a:latin typeface="AntiqueOli" pitchFamily="2" charset="77"/>
              </a:rPr>
              <a:t>Roles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9E96CC-4D27-4597-A144-616CFEA10108}"/>
              </a:ext>
            </a:extLst>
          </p:cNvPr>
          <p:cNvSpPr>
            <a:spLocks/>
          </p:cNvSpPr>
          <p:nvPr/>
        </p:nvSpPr>
        <p:spPr>
          <a:xfrm>
            <a:off x="402337" y="4412361"/>
            <a:ext cx="252000" cy="2185049"/>
          </a:xfrm>
          <a:prstGeom prst="rect">
            <a:avLst/>
          </a:prstGeom>
          <a:solidFill>
            <a:srgbClr val="003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>
                <a:latin typeface="AntiqueOli" pitchFamily="2" charset="77"/>
              </a:rPr>
              <a:t>Responsibility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651BB1-73E0-458B-9A39-099AAD46B754}"/>
              </a:ext>
            </a:extLst>
          </p:cNvPr>
          <p:cNvCxnSpPr>
            <a:cxnSpLocks/>
          </p:cNvCxnSpPr>
          <p:nvPr/>
        </p:nvCxnSpPr>
        <p:spPr bwMode="gray">
          <a:xfrm flipV="1">
            <a:off x="402337" y="3479221"/>
            <a:ext cx="11232000" cy="31848"/>
          </a:xfrm>
          <a:prstGeom prst="line">
            <a:avLst/>
          </a:prstGeom>
          <a:ln w="12700">
            <a:solidFill>
              <a:srgbClr val="E4E4E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0BB062-E2B4-45DE-8A8B-1963FBAFDD4A}"/>
              </a:ext>
            </a:extLst>
          </p:cNvPr>
          <p:cNvCxnSpPr>
            <a:cxnSpLocks/>
          </p:cNvCxnSpPr>
          <p:nvPr/>
        </p:nvCxnSpPr>
        <p:spPr bwMode="gray">
          <a:xfrm>
            <a:off x="402337" y="4343296"/>
            <a:ext cx="11232000" cy="0"/>
          </a:xfrm>
          <a:prstGeom prst="line">
            <a:avLst/>
          </a:prstGeom>
          <a:ln w="12700">
            <a:solidFill>
              <a:srgbClr val="E4E4E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B5E8CDA-1D94-4EBC-8153-1861D0653CFD}"/>
              </a:ext>
            </a:extLst>
          </p:cNvPr>
          <p:cNvSpPr>
            <a:spLocks/>
          </p:cNvSpPr>
          <p:nvPr/>
        </p:nvSpPr>
        <p:spPr bwMode="gray">
          <a:xfrm>
            <a:off x="2585307" y="1613611"/>
            <a:ext cx="1728000" cy="180000"/>
          </a:xfrm>
          <a:prstGeom prst="rect">
            <a:avLst/>
          </a:prstGeom>
          <a:solidFill>
            <a:srgbClr val="E4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AntiqueOli" pitchFamily="2" charset="77"/>
              </a:rPr>
              <a:t>Channels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CE6321-E61D-4755-9E60-64FBBCB8706A}"/>
              </a:ext>
            </a:extLst>
          </p:cNvPr>
          <p:cNvSpPr>
            <a:spLocks/>
          </p:cNvSpPr>
          <p:nvPr/>
        </p:nvSpPr>
        <p:spPr bwMode="gray">
          <a:xfrm>
            <a:off x="773049" y="1613611"/>
            <a:ext cx="1728000" cy="180000"/>
          </a:xfrm>
          <a:prstGeom prst="rect">
            <a:avLst/>
          </a:prstGeom>
          <a:solidFill>
            <a:srgbClr val="E4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AntiqueOli" pitchFamily="2" charset="77"/>
              </a:rPr>
              <a:t>Messengers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23BEA5-D4FA-409F-A4A6-B7A0A3F75C13}"/>
              </a:ext>
            </a:extLst>
          </p:cNvPr>
          <p:cNvSpPr>
            <a:spLocks/>
          </p:cNvSpPr>
          <p:nvPr/>
        </p:nvSpPr>
        <p:spPr bwMode="gray">
          <a:xfrm>
            <a:off x="4397565" y="1613611"/>
            <a:ext cx="1728000" cy="180000"/>
          </a:xfrm>
          <a:prstGeom prst="rect">
            <a:avLst/>
          </a:prstGeom>
          <a:solidFill>
            <a:srgbClr val="E4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AntiqueOli" pitchFamily="2" charset="77"/>
              </a:rPr>
              <a:t>Triage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05E03C-7ADD-4473-A0F9-FDF1D0DC7867}"/>
              </a:ext>
            </a:extLst>
          </p:cNvPr>
          <p:cNvSpPr>
            <a:spLocks/>
          </p:cNvSpPr>
          <p:nvPr/>
        </p:nvSpPr>
        <p:spPr bwMode="gray">
          <a:xfrm>
            <a:off x="6209822" y="1613611"/>
            <a:ext cx="1728000" cy="180000"/>
          </a:xfrm>
          <a:prstGeom prst="rect">
            <a:avLst/>
          </a:prstGeom>
          <a:solidFill>
            <a:srgbClr val="E4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AntiqueOli" pitchFamily="2" charset="77"/>
              </a:rPr>
              <a:t>Investigation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35C67E-BAA2-4BBA-B567-6605A29EF061}"/>
              </a:ext>
            </a:extLst>
          </p:cNvPr>
          <p:cNvSpPr>
            <a:spLocks/>
          </p:cNvSpPr>
          <p:nvPr/>
        </p:nvSpPr>
        <p:spPr bwMode="gray">
          <a:xfrm>
            <a:off x="9834337" y="1613611"/>
            <a:ext cx="1728000" cy="180000"/>
          </a:xfrm>
          <a:prstGeom prst="rect">
            <a:avLst/>
          </a:prstGeom>
          <a:solidFill>
            <a:srgbClr val="E4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AntiqueOli" pitchFamily="2" charset="77"/>
              </a:rPr>
              <a:t>Round Up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BA15D5-2F00-4429-A4C4-5E1BE9DE4DA5}"/>
              </a:ext>
            </a:extLst>
          </p:cNvPr>
          <p:cNvSpPr>
            <a:spLocks/>
          </p:cNvSpPr>
          <p:nvPr/>
        </p:nvSpPr>
        <p:spPr bwMode="gray">
          <a:xfrm>
            <a:off x="8022080" y="1613611"/>
            <a:ext cx="1728000" cy="180000"/>
          </a:xfrm>
          <a:prstGeom prst="rect">
            <a:avLst/>
          </a:prstGeom>
          <a:solidFill>
            <a:srgbClr val="E4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AntiqueOli" pitchFamily="2" charset="77"/>
              </a:rPr>
              <a:t>Decision Body</a:t>
            </a: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8EEB1453-C160-40DD-BA42-EE5FDDD1C4CA}"/>
              </a:ext>
            </a:extLst>
          </p:cNvPr>
          <p:cNvGrpSpPr>
            <a:grpSpLocks/>
          </p:cNvGrpSpPr>
          <p:nvPr/>
        </p:nvGrpSpPr>
        <p:grpSpPr>
          <a:xfrm>
            <a:off x="1111867" y="2094926"/>
            <a:ext cx="450607" cy="914554"/>
            <a:chOff x="1112792" y="2234411"/>
            <a:chExt cx="599758" cy="1217271"/>
          </a:xfrm>
          <a:solidFill>
            <a:srgbClr val="003025"/>
          </a:solidFill>
        </p:grpSpPr>
        <p:pic>
          <p:nvPicPr>
            <p:cNvPr id="32" name="Graphic 31" descr="Man">
              <a:extLst>
                <a:ext uri="{FF2B5EF4-FFF2-40B4-BE49-F238E27FC236}">
                  <a16:creationId xmlns:a16="http://schemas.microsoft.com/office/drawing/2014/main" id="{6D5B31CF-A692-446E-8D49-CA573AB7A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792" y="2234411"/>
              <a:ext cx="288000" cy="288000"/>
            </a:xfrm>
            <a:prstGeom prst="rect">
              <a:avLst/>
            </a:prstGeom>
          </p:spPr>
        </p:pic>
        <p:pic>
          <p:nvPicPr>
            <p:cNvPr id="33" name="Graphic 32" descr="Woman">
              <a:extLst>
                <a:ext uri="{FF2B5EF4-FFF2-40B4-BE49-F238E27FC236}">
                  <a16:creationId xmlns:a16="http://schemas.microsoft.com/office/drawing/2014/main" id="{D489EE28-D74D-4082-9115-5F47E28F5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78964" y="2301107"/>
              <a:ext cx="288000" cy="288000"/>
            </a:xfrm>
            <a:prstGeom prst="rect">
              <a:avLst/>
            </a:prstGeom>
          </p:spPr>
        </p:pic>
        <p:pic>
          <p:nvPicPr>
            <p:cNvPr id="34" name="Graphic 33" descr="Man">
              <a:extLst>
                <a:ext uri="{FF2B5EF4-FFF2-40B4-BE49-F238E27FC236}">
                  <a16:creationId xmlns:a16="http://schemas.microsoft.com/office/drawing/2014/main" id="{CAB10509-AC69-46E4-A15B-92B57EC65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143" y="2721415"/>
              <a:ext cx="288000" cy="288000"/>
            </a:xfrm>
            <a:prstGeom prst="rect">
              <a:avLst/>
            </a:prstGeom>
          </p:spPr>
        </p:pic>
        <p:pic>
          <p:nvPicPr>
            <p:cNvPr id="35" name="Graphic 34" descr="Woman">
              <a:extLst>
                <a:ext uri="{FF2B5EF4-FFF2-40B4-BE49-F238E27FC236}">
                  <a16:creationId xmlns:a16="http://schemas.microsoft.com/office/drawing/2014/main" id="{8D2444CE-408A-4355-8DA3-275FE2343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24550" y="2965256"/>
              <a:ext cx="288000" cy="288000"/>
            </a:xfrm>
            <a:prstGeom prst="rect">
              <a:avLst/>
            </a:prstGeom>
          </p:spPr>
        </p:pic>
        <p:pic>
          <p:nvPicPr>
            <p:cNvPr id="36" name="Graphic 35" descr="Woman">
              <a:extLst>
                <a:ext uri="{FF2B5EF4-FFF2-40B4-BE49-F238E27FC236}">
                  <a16:creationId xmlns:a16="http://schemas.microsoft.com/office/drawing/2014/main" id="{C5B1CE6C-4B6C-41ED-AC4D-9DCCD536A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54936" y="3163682"/>
              <a:ext cx="288000" cy="288000"/>
            </a:xfrm>
            <a:prstGeom prst="rect">
              <a:avLst/>
            </a:prstGeom>
          </p:spPr>
        </p:pic>
      </p:grpSp>
      <p:pic>
        <p:nvPicPr>
          <p:cNvPr id="38" name="Graphic 37" descr="Meeting">
            <a:extLst>
              <a:ext uri="{FF2B5EF4-FFF2-40B4-BE49-F238E27FC236}">
                <a16:creationId xmlns:a16="http://schemas.microsoft.com/office/drawing/2014/main" id="{C376B2CB-2615-4A67-BD66-BFB09FF3BC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74946" y="2261178"/>
            <a:ext cx="755703" cy="75570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4E00693-CA29-4D9B-87B5-EEFA63005A39}"/>
              </a:ext>
            </a:extLst>
          </p:cNvPr>
          <p:cNvGrpSpPr>
            <a:grpSpLocks/>
          </p:cNvGrpSpPr>
          <p:nvPr/>
        </p:nvGrpSpPr>
        <p:grpSpPr>
          <a:xfrm>
            <a:off x="2676713" y="1799403"/>
            <a:ext cx="535537" cy="373508"/>
            <a:chOff x="3193105" y="2076701"/>
            <a:chExt cx="648000" cy="451945"/>
          </a:xfrm>
        </p:grpSpPr>
        <p:pic>
          <p:nvPicPr>
            <p:cNvPr id="40" name="Graphic 39" descr="Laptop">
              <a:extLst>
                <a:ext uri="{FF2B5EF4-FFF2-40B4-BE49-F238E27FC236}">
                  <a16:creationId xmlns:a16="http://schemas.microsoft.com/office/drawing/2014/main" id="{258630C6-AE08-4850-9516-B2242BA65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37105" y="2076701"/>
              <a:ext cx="360000" cy="3600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6CF466-EE34-4B70-9554-02027E8AAA2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193105" y="2293112"/>
              <a:ext cx="648000" cy="235534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en-GB" sz="700" dirty="0">
                  <a:latin typeface="Reckless Neue" pitchFamily="2" charset="77"/>
                </a:rPr>
                <a:t>Meetings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38D1813-5681-4AA8-A7D7-42B3A2334C9C}"/>
              </a:ext>
            </a:extLst>
          </p:cNvPr>
          <p:cNvGrpSpPr>
            <a:grpSpLocks/>
          </p:cNvGrpSpPr>
          <p:nvPr/>
        </p:nvGrpSpPr>
        <p:grpSpPr>
          <a:xfrm>
            <a:off x="2501190" y="2236563"/>
            <a:ext cx="877189" cy="545082"/>
            <a:chOff x="2872966" y="2627971"/>
            <a:chExt cx="1061399" cy="65954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8890367-64E4-4528-8AA4-E33FA4A09F4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872966" y="3001368"/>
              <a:ext cx="1061399" cy="286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700" dirty="0">
                  <a:latin typeface="Reckless Neue" pitchFamily="2" charset="77"/>
                </a:rPr>
                <a:t>Integrity office email</a:t>
              </a:r>
            </a:p>
          </p:txBody>
        </p:sp>
        <p:pic>
          <p:nvPicPr>
            <p:cNvPr id="44" name="Graphic 43" descr="Email">
              <a:extLst>
                <a:ext uri="{FF2B5EF4-FFF2-40B4-BE49-F238E27FC236}">
                  <a16:creationId xmlns:a16="http://schemas.microsoft.com/office/drawing/2014/main" id="{4D769B60-E122-4C43-94C0-B81099BAF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41179" y="2627971"/>
              <a:ext cx="360000" cy="360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4F07951-B72C-40A5-AA5E-DD79268E26DA}"/>
              </a:ext>
            </a:extLst>
          </p:cNvPr>
          <p:cNvGrpSpPr>
            <a:grpSpLocks/>
          </p:cNvGrpSpPr>
          <p:nvPr/>
        </p:nvGrpSpPr>
        <p:grpSpPr>
          <a:xfrm>
            <a:off x="2457746" y="2673739"/>
            <a:ext cx="904636" cy="517448"/>
            <a:chOff x="2825936" y="3236863"/>
            <a:chExt cx="1094609" cy="626112"/>
          </a:xfrm>
        </p:grpSpPr>
        <p:pic>
          <p:nvPicPr>
            <p:cNvPr id="46" name="Graphic 45" descr="Open envelope">
              <a:extLst>
                <a:ext uri="{FF2B5EF4-FFF2-40B4-BE49-F238E27FC236}">
                  <a16:creationId xmlns:a16="http://schemas.microsoft.com/office/drawing/2014/main" id="{FEA839CD-9735-4B20-9DF6-4C92E5724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241179" y="3236863"/>
              <a:ext cx="360000" cy="3600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DF9BE23-6408-487C-A77E-AC7485C4144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825936" y="3596549"/>
              <a:ext cx="1094609" cy="2664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700" dirty="0">
                  <a:latin typeface="Reckless Neue" pitchFamily="2" charset="77"/>
                </a:rPr>
                <a:t>Integrity office post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DE05AD1-169C-4A70-8A5A-5BA22ACC53C4}"/>
              </a:ext>
            </a:extLst>
          </p:cNvPr>
          <p:cNvGrpSpPr>
            <a:grpSpLocks/>
          </p:cNvGrpSpPr>
          <p:nvPr/>
        </p:nvGrpSpPr>
        <p:grpSpPr>
          <a:xfrm>
            <a:off x="3518455" y="3086444"/>
            <a:ext cx="648000" cy="384847"/>
            <a:chOff x="3041795" y="3841079"/>
            <a:chExt cx="648000" cy="38484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4B5B96F-4DEC-4E53-9442-3C7EB298C26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041795" y="3990392"/>
              <a:ext cx="648000" cy="235534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en-GB" sz="700" dirty="0">
                  <a:latin typeface="Reckless Neue" pitchFamily="2" charset="77"/>
                </a:rPr>
                <a:t>SpeakUp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83B4D9A-289B-4F13-9DBE-F56058195484}"/>
                </a:ext>
              </a:extLst>
            </p:cNvPr>
            <p:cNvGrpSpPr>
              <a:grpSpLocks/>
            </p:cNvGrpSpPr>
            <p:nvPr/>
          </p:nvGrpSpPr>
          <p:grpSpPr>
            <a:xfrm>
              <a:off x="3185625" y="3841079"/>
              <a:ext cx="399731" cy="245885"/>
              <a:chOff x="3185625" y="3841079"/>
              <a:chExt cx="399731" cy="245885"/>
            </a:xfrm>
          </p:grpSpPr>
          <p:pic>
            <p:nvPicPr>
              <p:cNvPr id="49" name="Graphic 48" descr="Chat">
                <a:extLst>
                  <a:ext uri="{FF2B5EF4-FFF2-40B4-BE49-F238E27FC236}">
                    <a16:creationId xmlns:a16="http://schemas.microsoft.com/office/drawing/2014/main" id="{0FA92BE3-903E-4A39-BA44-97C451879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185625" y="3841079"/>
                <a:ext cx="245885" cy="245885"/>
              </a:xfrm>
              <a:prstGeom prst="rect">
                <a:avLst/>
              </a:prstGeom>
            </p:spPr>
          </p:pic>
          <p:pic>
            <p:nvPicPr>
              <p:cNvPr id="51" name="Graphic 50" descr="Receiver">
                <a:extLst>
                  <a:ext uri="{FF2B5EF4-FFF2-40B4-BE49-F238E27FC236}">
                    <a16:creationId xmlns:a16="http://schemas.microsoft.com/office/drawing/2014/main" id="{79C0891B-CE73-43C4-9C73-7D0C5C231F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429672" y="3869010"/>
                <a:ext cx="155684" cy="155684"/>
              </a:xfrm>
              <a:prstGeom prst="rect">
                <a:avLst/>
              </a:prstGeom>
            </p:spPr>
          </p:pic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DFED4E9-2B7C-4CC9-9A5E-FD00C06ECBBE}"/>
              </a:ext>
            </a:extLst>
          </p:cNvPr>
          <p:cNvGrpSpPr>
            <a:grpSpLocks/>
          </p:cNvGrpSpPr>
          <p:nvPr/>
        </p:nvGrpSpPr>
        <p:grpSpPr>
          <a:xfrm>
            <a:off x="6389746" y="2366107"/>
            <a:ext cx="1268775" cy="238016"/>
            <a:chOff x="6698930" y="2465989"/>
            <a:chExt cx="1268775" cy="23801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C6F1673-6797-43D2-AFC2-B4C6F9AFA4D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971387" y="2483102"/>
              <a:ext cx="996318" cy="203789"/>
            </a:xfrm>
            <a:prstGeom prst="rect">
              <a:avLst/>
            </a:prstGeom>
            <a:noFill/>
          </p:spPr>
          <p:txBody>
            <a:bodyPr wrap="square" lIns="72000" tIns="72000" rIns="72000" bIns="72000" rtlCol="0" anchor="ctr">
              <a:noAutofit/>
            </a:bodyPr>
            <a:lstStyle/>
            <a:p>
              <a:r>
                <a:rPr lang="en-GB" sz="700" dirty="0">
                  <a:latin typeface="Reckless Neue" pitchFamily="2" charset="77"/>
                </a:rPr>
                <a:t>[Dep B]: investigator(s)</a:t>
              </a:r>
            </a:p>
          </p:txBody>
        </p:sp>
        <p:pic>
          <p:nvPicPr>
            <p:cNvPr id="61" name="Graphic 60" descr="Man">
              <a:extLst>
                <a:ext uri="{FF2B5EF4-FFF2-40B4-BE49-F238E27FC236}">
                  <a16:creationId xmlns:a16="http://schemas.microsoft.com/office/drawing/2014/main" id="{8F931060-2CE5-4D51-BBE2-0E8CEF7BC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98930" y="2465989"/>
              <a:ext cx="238016" cy="238016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35038C6-9147-4483-A70D-81BF26165ABE}"/>
              </a:ext>
            </a:extLst>
          </p:cNvPr>
          <p:cNvGrpSpPr>
            <a:grpSpLocks/>
          </p:cNvGrpSpPr>
          <p:nvPr/>
        </p:nvGrpSpPr>
        <p:grpSpPr>
          <a:xfrm>
            <a:off x="6374869" y="2049676"/>
            <a:ext cx="1283652" cy="304788"/>
            <a:chOff x="6684053" y="2088449"/>
            <a:chExt cx="1283652" cy="30478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03AA141-8B18-455C-9F3D-E99DAE27477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971387" y="2088449"/>
              <a:ext cx="996318" cy="258683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r>
                <a:rPr lang="en-GB" sz="700" dirty="0">
                  <a:latin typeface="Reckless Neue" pitchFamily="2" charset="77"/>
                </a:rPr>
                <a:t>[Dep A]: Investigators </a:t>
              </a:r>
            </a:p>
          </p:txBody>
        </p:sp>
        <p:pic>
          <p:nvPicPr>
            <p:cNvPr id="63" name="Graphic 62" descr="Group of women">
              <a:extLst>
                <a:ext uri="{FF2B5EF4-FFF2-40B4-BE49-F238E27FC236}">
                  <a16:creationId xmlns:a16="http://schemas.microsoft.com/office/drawing/2014/main" id="{1F2E12FE-15DB-4CC6-A19E-D06206D9D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684053" y="2125469"/>
              <a:ext cx="267768" cy="267768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7BF734F-FF14-4856-B539-22305AF5273D}"/>
              </a:ext>
            </a:extLst>
          </p:cNvPr>
          <p:cNvGrpSpPr/>
          <p:nvPr/>
        </p:nvGrpSpPr>
        <p:grpSpPr>
          <a:xfrm>
            <a:off x="6389746" y="2647278"/>
            <a:ext cx="1314393" cy="241683"/>
            <a:chOff x="6698930" y="2769175"/>
            <a:chExt cx="1314393" cy="24168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6D74181-9E22-4204-8DAA-854EC95B9EF4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971387" y="2807069"/>
              <a:ext cx="1041936" cy="203789"/>
            </a:xfrm>
            <a:prstGeom prst="rect">
              <a:avLst/>
            </a:prstGeom>
            <a:noFill/>
          </p:spPr>
          <p:txBody>
            <a:bodyPr wrap="square" lIns="72000" tIns="72000" rIns="72000" bIns="72000" rtlCol="0" anchor="ctr">
              <a:noAutofit/>
            </a:bodyPr>
            <a:lstStyle/>
            <a:p>
              <a:r>
                <a:rPr lang="en-GB" sz="700" dirty="0">
                  <a:latin typeface="Reckless Neue" pitchFamily="2" charset="77"/>
                </a:rPr>
                <a:t>HR: HR investigator(s)</a:t>
              </a:r>
            </a:p>
          </p:txBody>
        </p:sp>
        <p:pic>
          <p:nvPicPr>
            <p:cNvPr id="65" name="Graphic 64" descr="Man">
              <a:extLst>
                <a:ext uri="{FF2B5EF4-FFF2-40B4-BE49-F238E27FC236}">
                  <a16:creationId xmlns:a16="http://schemas.microsoft.com/office/drawing/2014/main" id="{F68DAC26-526E-4967-A55B-6D395374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98930" y="2769175"/>
              <a:ext cx="238016" cy="238016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49891009-953E-4D25-9818-E11CFD1AFCE3}"/>
              </a:ext>
            </a:extLst>
          </p:cNvPr>
          <p:cNvSpPr txBox="1">
            <a:spLocks/>
          </p:cNvSpPr>
          <p:nvPr/>
        </p:nvSpPr>
        <p:spPr bwMode="gray">
          <a:xfrm>
            <a:off x="6716508" y="3061170"/>
            <a:ext cx="932377" cy="258683"/>
          </a:xfrm>
          <a:prstGeom prst="rect">
            <a:avLst/>
          </a:prstGeom>
          <a:noFill/>
        </p:spPr>
        <p:txBody>
          <a:bodyPr wrap="square" lIns="36000" tIns="72000" rIns="36000" bIns="72000" rtlCol="0" anchor="ctr">
            <a:noAutofit/>
          </a:bodyPr>
          <a:lstStyle/>
          <a:p>
            <a:r>
              <a:rPr lang="en-GB" sz="700" dirty="0">
                <a:latin typeface="Reckless Neue" pitchFamily="2" charset="77"/>
              </a:rPr>
              <a:t>Other people from the business</a:t>
            </a:r>
          </a:p>
        </p:txBody>
      </p:sp>
      <p:pic>
        <p:nvPicPr>
          <p:cNvPr id="67" name="Graphic 66" descr="Group of women">
            <a:extLst>
              <a:ext uri="{FF2B5EF4-FFF2-40B4-BE49-F238E27FC236}">
                <a16:creationId xmlns:a16="http://schemas.microsoft.com/office/drawing/2014/main" id="{9714123A-5FD1-402C-8644-78EF2432B03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72024" y="3056627"/>
            <a:ext cx="267768" cy="267768"/>
          </a:xfrm>
          <a:prstGeom prst="rect">
            <a:avLst/>
          </a:prstGeom>
        </p:spPr>
      </p:pic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7E9A44F8-51DD-45D3-8D3A-AAC743CBE9DC}"/>
              </a:ext>
            </a:extLst>
          </p:cNvPr>
          <p:cNvCxnSpPr>
            <a:cxnSpLocks/>
            <a:stCxn id="59" idx="3"/>
          </p:cNvCxnSpPr>
          <p:nvPr/>
        </p:nvCxnSpPr>
        <p:spPr>
          <a:xfrm flipH="1">
            <a:off x="7612581" y="2179018"/>
            <a:ext cx="45940" cy="998859"/>
          </a:xfrm>
          <a:prstGeom prst="bentConnector3">
            <a:avLst>
              <a:gd name="adj1" fmla="val -497606"/>
            </a:avLst>
          </a:prstGeom>
          <a:ln w="19050">
            <a:solidFill>
              <a:srgbClr val="0060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B7EA7D58-F3F2-46A6-9D28-7CC6336B052E}"/>
              </a:ext>
            </a:extLst>
          </p:cNvPr>
          <p:cNvSpPr txBox="1"/>
          <p:nvPr/>
        </p:nvSpPr>
        <p:spPr>
          <a:xfrm rot="5400000">
            <a:off x="7514347" y="2590130"/>
            <a:ext cx="909403" cy="1701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700" dirty="0">
                <a:latin typeface="Reckless Neue" pitchFamily="2" charset="77"/>
              </a:rPr>
              <a:t>Can ask support also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7FF4B5C-584C-4B16-A38A-276B1552E9FB}"/>
              </a:ext>
            </a:extLst>
          </p:cNvPr>
          <p:cNvSpPr>
            <a:spLocks/>
          </p:cNvSpPr>
          <p:nvPr/>
        </p:nvSpPr>
        <p:spPr bwMode="gray">
          <a:xfrm>
            <a:off x="2585307" y="3568262"/>
            <a:ext cx="1728000" cy="687273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50" dirty="0">
                <a:solidFill>
                  <a:schemeClr val="tx1"/>
                </a:solidFill>
                <a:latin typeface="Reckless Neue" pitchFamily="2" charset="77"/>
              </a:rPr>
              <a:t>N/A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28B6259-3AA7-4725-A893-8BFA08FCB4CE}"/>
              </a:ext>
            </a:extLst>
          </p:cNvPr>
          <p:cNvSpPr>
            <a:spLocks/>
          </p:cNvSpPr>
          <p:nvPr/>
        </p:nvSpPr>
        <p:spPr bwMode="gray">
          <a:xfrm>
            <a:off x="773049" y="3568262"/>
            <a:ext cx="1728000" cy="687273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50" dirty="0">
                <a:solidFill>
                  <a:schemeClr val="tx1"/>
                </a:solidFill>
                <a:latin typeface="Reckless Neue" pitchFamily="2" charset="77"/>
              </a:rPr>
              <a:t>Employees</a:t>
            </a:r>
          </a:p>
          <a:p>
            <a:pPr algn="ctr"/>
            <a:r>
              <a:rPr lang="en-GB" sz="750" dirty="0">
                <a:solidFill>
                  <a:schemeClr val="tx1"/>
                </a:solidFill>
                <a:latin typeface="Reckless Neue" pitchFamily="2" charset="77"/>
              </a:rPr>
              <a:t>Suppliers</a:t>
            </a:r>
          </a:p>
          <a:p>
            <a:pPr algn="ctr"/>
            <a:r>
              <a:rPr lang="en-GB" sz="750" dirty="0">
                <a:solidFill>
                  <a:schemeClr val="tx1"/>
                </a:solidFill>
                <a:latin typeface="Reckless Neue" pitchFamily="2" charset="77"/>
              </a:rPr>
              <a:t>Customers</a:t>
            </a:r>
          </a:p>
          <a:p>
            <a:pPr algn="ctr"/>
            <a:r>
              <a:rPr lang="en-GB" sz="750" dirty="0">
                <a:solidFill>
                  <a:schemeClr val="tx1"/>
                </a:solidFill>
                <a:latin typeface="Reckless Neue" pitchFamily="2" charset="77"/>
              </a:rPr>
              <a:t>Others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1550887-7EDC-4EC5-B0B6-A3F9595A610E}"/>
              </a:ext>
            </a:extLst>
          </p:cNvPr>
          <p:cNvSpPr>
            <a:spLocks/>
          </p:cNvSpPr>
          <p:nvPr/>
        </p:nvSpPr>
        <p:spPr bwMode="gray">
          <a:xfrm>
            <a:off x="4397565" y="3568262"/>
            <a:ext cx="1728000" cy="687273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50" dirty="0">
                <a:solidFill>
                  <a:schemeClr val="tx1"/>
                </a:solidFill>
                <a:latin typeface="Reckless Neue" pitchFamily="2" charset="77"/>
              </a:rPr>
              <a:t>[name]</a:t>
            </a:r>
          </a:p>
          <a:p>
            <a:pPr algn="ctr"/>
            <a:r>
              <a:rPr lang="en-GB" sz="750" dirty="0">
                <a:solidFill>
                  <a:schemeClr val="tx1"/>
                </a:solidFill>
                <a:latin typeface="Reckless Neue" pitchFamily="2" charset="77"/>
              </a:rPr>
              <a:t>[name]</a:t>
            </a:r>
          </a:p>
          <a:p>
            <a:pPr algn="ctr"/>
            <a:r>
              <a:rPr lang="en-GB" sz="750" dirty="0">
                <a:solidFill>
                  <a:schemeClr val="tx1"/>
                </a:solidFill>
                <a:latin typeface="Reckless Neue" pitchFamily="2" charset="77"/>
              </a:rPr>
              <a:t>[name]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B424857-6AF7-40A1-9104-EDBE47F885C9}"/>
              </a:ext>
            </a:extLst>
          </p:cNvPr>
          <p:cNvSpPr>
            <a:spLocks/>
          </p:cNvSpPr>
          <p:nvPr/>
        </p:nvSpPr>
        <p:spPr bwMode="gray">
          <a:xfrm>
            <a:off x="6209822" y="3568262"/>
            <a:ext cx="1728000" cy="687273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750" dirty="0">
                <a:solidFill>
                  <a:schemeClr val="tx1"/>
                </a:solidFill>
                <a:latin typeface="Reckless Neue" pitchFamily="2" charset="77"/>
              </a:rPr>
              <a:t>[Department A]: [name], [name], [name]</a:t>
            </a:r>
          </a:p>
          <a:p>
            <a:r>
              <a:rPr lang="en-GB" sz="750" dirty="0">
                <a:solidFill>
                  <a:schemeClr val="tx1"/>
                </a:solidFill>
                <a:latin typeface="Reckless Neue" pitchFamily="2" charset="77"/>
              </a:rPr>
              <a:t>[Department B]: dedicated resources / [name]</a:t>
            </a:r>
          </a:p>
          <a:p>
            <a:r>
              <a:rPr lang="en-GB" sz="750" dirty="0">
                <a:solidFill>
                  <a:schemeClr val="tx1"/>
                </a:solidFill>
                <a:latin typeface="Reckless Neue" pitchFamily="2" charset="77"/>
              </a:rPr>
              <a:t>HR: dedicated resources / [name]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AB68BCB-6E6D-434F-BAE9-F678E308BA0D}"/>
              </a:ext>
            </a:extLst>
          </p:cNvPr>
          <p:cNvSpPr>
            <a:spLocks/>
          </p:cNvSpPr>
          <p:nvPr/>
        </p:nvSpPr>
        <p:spPr bwMode="gray">
          <a:xfrm>
            <a:off x="9834337" y="3568262"/>
            <a:ext cx="1728000" cy="687273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50" dirty="0">
                <a:solidFill>
                  <a:schemeClr val="tx1"/>
                </a:solidFill>
                <a:latin typeface="Reckless Neue" pitchFamily="2" charset="77"/>
              </a:rPr>
              <a:t>Case Leader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6B4ACF5-7ACA-4F9D-9AA5-C70BD1EBC82C}"/>
              </a:ext>
            </a:extLst>
          </p:cNvPr>
          <p:cNvSpPr>
            <a:spLocks/>
          </p:cNvSpPr>
          <p:nvPr/>
        </p:nvSpPr>
        <p:spPr bwMode="gray">
          <a:xfrm>
            <a:off x="8022080" y="3568262"/>
            <a:ext cx="1728000" cy="687273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750" dirty="0">
                <a:solidFill>
                  <a:schemeClr val="tx1"/>
                </a:solidFill>
                <a:latin typeface="Reckless Neue" pitchFamily="2" charset="77"/>
              </a:rPr>
              <a:t>If [Department A]: X team</a:t>
            </a:r>
          </a:p>
          <a:p>
            <a:r>
              <a:rPr lang="en-GB" sz="750" dirty="0">
                <a:solidFill>
                  <a:schemeClr val="tx1"/>
                </a:solidFill>
                <a:latin typeface="Reckless Neue" pitchFamily="2" charset="77"/>
              </a:rPr>
              <a:t>If HR: X team and HR</a:t>
            </a:r>
          </a:p>
          <a:p>
            <a:r>
              <a:rPr lang="en-GB" sz="750" dirty="0">
                <a:solidFill>
                  <a:schemeClr val="tx1"/>
                </a:solidFill>
                <a:latin typeface="Reckless Neue" pitchFamily="2" charset="77"/>
              </a:rPr>
              <a:t>If relevant/threshold: X team and </a:t>
            </a:r>
            <a:r>
              <a:rPr lang="en-GB" sz="750" dirty="0" err="1">
                <a:solidFill>
                  <a:schemeClr val="tx1"/>
                </a:solidFill>
                <a:latin typeface="Reckless Neue" pitchFamily="2" charset="77"/>
              </a:rPr>
              <a:t>tbd</a:t>
            </a:r>
            <a:r>
              <a:rPr lang="en-GB" sz="750" dirty="0">
                <a:solidFill>
                  <a:schemeClr val="tx1"/>
                </a:solidFill>
                <a:latin typeface="Reckless Neue" pitchFamily="2" charset="77"/>
              </a:rPr>
              <a:t> (CEO, X manager or other relevant persons</a:t>
            </a:r>
          </a:p>
        </p:txBody>
      </p:sp>
      <p:sp>
        <p:nvSpPr>
          <p:cNvPr id="90" name="Arrow: Pentagon 89">
            <a:extLst>
              <a:ext uri="{FF2B5EF4-FFF2-40B4-BE49-F238E27FC236}">
                <a16:creationId xmlns:a16="http://schemas.microsoft.com/office/drawing/2014/main" id="{B1A8A303-7597-4F02-8184-C822C44A30BE}"/>
              </a:ext>
            </a:extLst>
          </p:cNvPr>
          <p:cNvSpPr>
            <a:spLocks/>
          </p:cNvSpPr>
          <p:nvPr/>
        </p:nvSpPr>
        <p:spPr bwMode="gray">
          <a:xfrm>
            <a:off x="785105" y="1255082"/>
            <a:ext cx="3612459" cy="288000"/>
          </a:xfrm>
          <a:prstGeom prst="homePlate">
            <a:avLst/>
          </a:prstGeom>
          <a:solidFill>
            <a:srgbClr val="00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AntiqueOli" pitchFamily="2" charset="77"/>
              </a:rPr>
              <a:t>Concerned raised</a:t>
            </a:r>
          </a:p>
        </p:txBody>
      </p:sp>
      <p:sp>
        <p:nvSpPr>
          <p:cNvPr id="91" name="Arrow: Chevron 90">
            <a:extLst>
              <a:ext uri="{FF2B5EF4-FFF2-40B4-BE49-F238E27FC236}">
                <a16:creationId xmlns:a16="http://schemas.microsoft.com/office/drawing/2014/main" id="{55BBFE37-EDE9-4B6D-BF5B-4FB46379A0EB}"/>
              </a:ext>
            </a:extLst>
          </p:cNvPr>
          <p:cNvSpPr>
            <a:spLocks/>
          </p:cNvSpPr>
          <p:nvPr/>
        </p:nvSpPr>
        <p:spPr bwMode="gray">
          <a:xfrm>
            <a:off x="4352023" y="1255082"/>
            <a:ext cx="1836000" cy="288000"/>
          </a:xfrm>
          <a:prstGeom prst="chevron">
            <a:avLst/>
          </a:prstGeom>
          <a:solidFill>
            <a:srgbClr val="00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AntiqueOli" pitchFamily="2" charset="77"/>
              </a:rPr>
              <a:t>Case Categorized and Assigned</a:t>
            </a:r>
          </a:p>
        </p:txBody>
      </p:sp>
      <p:sp>
        <p:nvSpPr>
          <p:cNvPr id="92" name="Arrow: Chevron 91">
            <a:extLst>
              <a:ext uri="{FF2B5EF4-FFF2-40B4-BE49-F238E27FC236}">
                <a16:creationId xmlns:a16="http://schemas.microsoft.com/office/drawing/2014/main" id="{F3FA524B-4E04-453E-B900-35B29A1BF17D}"/>
              </a:ext>
            </a:extLst>
          </p:cNvPr>
          <p:cNvSpPr>
            <a:spLocks/>
          </p:cNvSpPr>
          <p:nvPr/>
        </p:nvSpPr>
        <p:spPr bwMode="gray">
          <a:xfrm>
            <a:off x="6142482" y="1255082"/>
            <a:ext cx="1836000" cy="288000"/>
          </a:xfrm>
          <a:prstGeom prst="chevron">
            <a:avLst/>
          </a:prstGeom>
          <a:solidFill>
            <a:srgbClr val="00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AntiqueOli" pitchFamily="2" charset="77"/>
              </a:rPr>
              <a:t>Investigation conducted</a:t>
            </a:r>
          </a:p>
        </p:txBody>
      </p:sp>
      <p:sp>
        <p:nvSpPr>
          <p:cNvPr id="93" name="Arrow: Chevron 92">
            <a:extLst>
              <a:ext uri="{FF2B5EF4-FFF2-40B4-BE49-F238E27FC236}">
                <a16:creationId xmlns:a16="http://schemas.microsoft.com/office/drawing/2014/main" id="{89D7D1B6-C921-4998-AECD-C3A78C123FB4}"/>
              </a:ext>
            </a:extLst>
          </p:cNvPr>
          <p:cNvSpPr>
            <a:spLocks/>
          </p:cNvSpPr>
          <p:nvPr/>
        </p:nvSpPr>
        <p:spPr bwMode="gray">
          <a:xfrm>
            <a:off x="7932940" y="1255082"/>
            <a:ext cx="1836000" cy="288000"/>
          </a:xfrm>
          <a:prstGeom prst="chevron">
            <a:avLst/>
          </a:prstGeom>
          <a:solidFill>
            <a:srgbClr val="00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AntiqueOli" pitchFamily="2" charset="77"/>
              </a:rPr>
              <a:t>Case Decided</a:t>
            </a:r>
          </a:p>
        </p:txBody>
      </p:sp>
      <p:sp>
        <p:nvSpPr>
          <p:cNvPr id="94" name="Arrow: Chevron 93">
            <a:extLst>
              <a:ext uri="{FF2B5EF4-FFF2-40B4-BE49-F238E27FC236}">
                <a16:creationId xmlns:a16="http://schemas.microsoft.com/office/drawing/2014/main" id="{E877AC98-C931-4E98-82B7-94A02589762F}"/>
              </a:ext>
            </a:extLst>
          </p:cNvPr>
          <p:cNvSpPr>
            <a:spLocks/>
          </p:cNvSpPr>
          <p:nvPr/>
        </p:nvSpPr>
        <p:spPr bwMode="gray">
          <a:xfrm>
            <a:off x="9723399" y="1255082"/>
            <a:ext cx="1836000" cy="288000"/>
          </a:xfrm>
          <a:prstGeom prst="chevron">
            <a:avLst/>
          </a:prstGeom>
          <a:solidFill>
            <a:srgbClr val="00B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900" dirty="0">
                <a:latin typeface="AntiqueOli" pitchFamily="2" charset="77"/>
              </a:rPr>
              <a:t>Remediation</a:t>
            </a:r>
            <a:endParaRPr lang="en-GB" sz="900" dirty="0">
              <a:latin typeface="AntiqueOli" pitchFamily="2" charset="77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76105F8-2723-4E48-9F68-3D454C424860}"/>
              </a:ext>
            </a:extLst>
          </p:cNvPr>
          <p:cNvSpPr>
            <a:spLocks/>
          </p:cNvSpPr>
          <p:nvPr/>
        </p:nvSpPr>
        <p:spPr bwMode="gray">
          <a:xfrm>
            <a:off x="839788" y="4427750"/>
            <a:ext cx="1521368" cy="1257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numCol="1" rtlCol="0" anchor="t"/>
          <a:lstStyle/>
          <a:p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Report of misconduct and wrongdoing not in compliance with laws, regulations and internal regulations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03161B2-5FE8-49DE-9990-180F9FB9EDEE}"/>
              </a:ext>
            </a:extLst>
          </p:cNvPr>
          <p:cNvSpPr>
            <a:spLocks/>
          </p:cNvSpPr>
          <p:nvPr/>
        </p:nvSpPr>
        <p:spPr bwMode="gray">
          <a:xfrm>
            <a:off x="2585307" y="4427750"/>
            <a:ext cx="1728000" cy="2001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numCol="2" rtlCol="0" anchor="t"/>
          <a:lstStyle/>
          <a:p>
            <a:r>
              <a:rPr lang="en-GB" sz="700" b="1" dirty="0">
                <a:solidFill>
                  <a:srgbClr val="00B685"/>
                </a:solidFill>
                <a:latin typeface="Reckless Neue" pitchFamily="2" charset="77"/>
              </a:rPr>
              <a:t>1) Meetings</a:t>
            </a:r>
          </a:p>
          <a:p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1:1 meetings with the relevant line manager or with the Integrity Officer or member of the Legal team or integrity champions / ambassadors</a:t>
            </a:r>
          </a:p>
          <a:p>
            <a:endParaRPr lang="en-GB" sz="700" dirty="0">
              <a:solidFill>
                <a:schemeClr val="tx1"/>
              </a:solidFill>
              <a:latin typeface="Reckless Neue" pitchFamily="2" charset="77"/>
            </a:endParaRPr>
          </a:p>
          <a:p>
            <a:r>
              <a:rPr lang="en-GB" sz="700" b="1" dirty="0">
                <a:solidFill>
                  <a:srgbClr val="00B685"/>
                </a:solidFill>
                <a:latin typeface="Reckless Neue" pitchFamily="2" charset="77"/>
              </a:rPr>
              <a:t>2) Integrity Office Email</a:t>
            </a:r>
          </a:p>
          <a:p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Reach out to the integrity office via the dedicated e-mail address</a:t>
            </a:r>
            <a:r>
              <a:rPr lang="en-GB" sz="700" dirty="0">
                <a:solidFill>
                  <a:srgbClr val="00B685"/>
                </a:solidFill>
                <a:latin typeface="Reckless Neue" pitchFamily="2" charset="77"/>
              </a:rPr>
              <a:t> @</a:t>
            </a:r>
            <a:r>
              <a:rPr lang="en-GB" sz="700" dirty="0">
                <a:solidFill>
                  <a:srgbClr val="7030A0"/>
                </a:solidFill>
                <a:latin typeface="Reckless Neue" pitchFamily="2" charset="77"/>
              </a:rPr>
              <a:t> </a:t>
            </a:r>
          </a:p>
          <a:p>
            <a:endParaRPr lang="en-GB" sz="700" b="1" dirty="0">
              <a:solidFill>
                <a:srgbClr val="7030A0"/>
              </a:solidFill>
              <a:latin typeface="Reckless Neue" pitchFamily="2" charset="77"/>
            </a:endParaRPr>
          </a:p>
          <a:p>
            <a:r>
              <a:rPr lang="en-GB" sz="700" b="1" dirty="0">
                <a:solidFill>
                  <a:srgbClr val="00B685"/>
                </a:solidFill>
                <a:latin typeface="Reckless Neue" pitchFamily="2" charset="77"/>
              </a:rPr>
              <a:t>3) Post</a:t>
            </a:r>
          </a:p>
          <a:p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Reach out to the integrity office via post</a:t>
            </a:r>
            <a:endParaRPr lang="en-GB" sz="700" dirty="0">
              <a:solidFill>
                <a:srgbClr val="7030A0"/>
              </a:solidFill>
              <a:latin typeface="Reckless Neue" pitchFamily="2" charset="77"/>
            </a:endParaRPr>
          </a:p>
          <a:p>
            <a:endParaRPr lang="en-GB" sz="700" dirty="0">
              <a:solidFill>
                <a:srgbClr val="00B685"/>
              </a:solidFill>
              <a:latin typeface="Reckless Neue" pitchFamily="2" charset="77"/>
            </a:endParaRPr>
          </a:p>
          <a:p>
            <a:r>
              <a:rPr lang="en-GB" sz="700" b="1" dirty="0">
                <a:solidFill>
                  <a:srgbClr val="00B685"/>
                </a:solidFill>
                <a:latin typeface="Reckless Neue" pitchFamily="2" charset="77"/>
              </a:rPr>
              <a:t>3) SpeakUp</a:t>
            </a:r>
          </a:p>
          <a:p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SpeakUp portal 24/7  to report also anonymously with messages, phoneline, […]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16F233-B3D7-403B-9A51-224DF3D07F79}"/>
              </a:ext>
            </a:extLst>
          </p:cNvPr>
          <p:cNvSpPr>
            <a:spLocks/>
          </p:cNvSpPr>
          <p:nvPr/>
        </p:nvSpPr>
        <p:spPr bwMode="gray">
          <a:xfrm>
            <a:off x="4397565" y="4427750"/>
            <a:ext cx="1728000" cy="2169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numCol="2" rtlCol="0" anchor="t"/>
          <a:lstStyle/>
          <a:p>
            <a:r>
              <a:rPr lang="en-GB" sz="700" b="1" dirty="0">
                <a:solidFill>
                  <a:srgbClr val="00B685"/>
                </a:solidFill>
                <a:latin typeface="Reckless Neue" pitchFamily="2" charset="77"/>
              </a:rPr>
              <a:t>Tasks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Central role in ethics case handling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Report receiver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Insert in SpeakUp reports received via other channels (meetings, integrity office email and post)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Monitor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Overview on patterns and statistics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Triage (categorize cases by topic, severity, onboard and assign to specialist (expert action takers)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Polices and procedures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700" dirty="0">
              <a:solidFill>
                <a:schemeClr val="tx1"/>
              </a:solidFill>
              <a:latin typeface="Reckless Neue" pitchFamily="2" charset="77"/>
            </a:endParaRPr>
          </a:p>
          <a:p>
            <a:pPr algn="ctr"/>
            <a:r>
              <a:rPr lang="en-GB" sz="700" b="1" dirty="0">
                <a:solidFill>
                  <a:srgbClr val="00B685"/>
                </a:solidFill>
                <a:latin typeface="Reckless Neue" pitchFamily="2" charset="77"/>
              </a:rPr>
              <a:t>Characteristics</a:t>
            </a:r>
            <a:r>
              <a:rPr lang="en-GB" sz="700" dirty="0">
                <a:solidFill>
                  <a:srgbClr val="7030A0"/>
                </a:solidFill>
                <a:latin typeface="Reckless Neue" pitchFamily="2" charset="77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Manage the workflow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Maintain confidentiality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Knowledge of wrongdoing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High ethical 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Protect people involvement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840AFDA-C59D-47F3-B677-748A97F6BFEF}"/>
              </a:ext>
            </a:extLst>
          </p:cNvPr>
          <p:cNvSpPr>
            <a:spLocks/>
          </p:cNvSpPr>
          <p:nvPr/>
        </p:nvSpPr>
        <p:spPr bwMode="gray">
          <a:xfrm>
            <a:off x="6186238" y="4427750"/>
            <a:ext cx="1728000" cy="2169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lang="en-GB" sz="700" b="1" dirty="0">
                <a:solidFill>
                  <a:srgbClr val="00B685"/>
                </a:solidFill>
                <a:latin typeface="Reckless Neue" pitchFamily="2" charset="77"/>
              </a:rPr>
              <a:t>Investigators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Leader and responsible for all aspects of the investigation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The investigators are action takers selected by expertise, severity and framework of the case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They are in charge of the investigation with:</a:t>
            </a:r>
          </a:p>
          <a:p>
            <a:pPr marL="349250" indent="-171450">
              <a:buFontTx/>
              <a:buChar char="-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fact-finders</a:t>
            </a:r>
          </a:p>
          <a:p>
            <a:pPr marL="349250" indent="-171450">
              <a:buFontTx/>
              <a:buChar char="-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supporting evidences </a:t>
            </a:r>
          </a:p>
          <a:p>
            <a:pPr marL="349250" indent="-171450">
              <a:buFontTx/>
              <a:buChar char="-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follow-up process</a:t>
            </a:r>
          </a:p>
          <a:p>
            <a:pPr marL="349250" indent="-171450">
              <a:buFontTx/>
              <a:buChar char="-"/>
            </a:pPr>
            <a:endParaRPr lang="en-GB" sz="700" dirty="0">
              <a:solidFill>
                <a:schemeClr val="tx1"/>
              </a:solidFill>
              <a:latin typeface="Reckless Neue" pitchFamily="2" charset="77"/>
            </a:endParaRPr>
          </a:p>
          <a:p>
            <a:r>
              <a:rPr lang="en-GB" sz="700" b="1" dirty="0">
                <a:solidFill>
                  <a:srgbClr val="00B685"/>
                </a:solidFill>
                <a:latin typeface="Reckless Neue" pitchFamily="2" charset="77"/>
              </a:rPr>
              <a:t>Characteristics</a:t>
            </a:r>
            <a:r>
              <a:rPr lang="en-GB" sz="700" dirty="0">
                <a:solidFill>
                  <a:srgbClr val="7030A0"/>
                </a:solidFill>
                <a:latin typeface="Reckless Neue" pitchFamily="2" charset="77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Manage the workflow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Maintain confidentiality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Knowledge of wrongdoing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Interview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High ethical 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Protect people involvement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894CEBE-5751-4B1F-A522-1B059693866E}"/>
              </a:ext>
            </a:extLst>
          </p:cNvPr>
          <p:cNvSpPr/>
          <p:nvPr/>
        </p:nvSpPr>
        <p:spPr bwMode="gray">
          <a:xfrm>
            <a:off x="8022080" y="4427750"/>
            <a:ext cx="1728000" cy="1067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lang="en-GB" sz="700" b="1" dirty="0">
                <a:solidFill>
                  <a:srgbClr val="00B685"/>
                </a:solidFill>
                <a:latin typeface="Reckless Neue" pitchFamily="2" charset="77"/>
              </a:rPr>
              <a:t>Body responsible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Conclusions after investigations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Making decisions for consequences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Close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Clearing information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F7A84AB-D6FB-463E-8ADE-C2E81CC3F190}"/>
              </a:ext>
            </a:extLst>
          </p:cNvPr>
          <p:cNvSpPr/>
          <p:nvPr/>
        </p:nvSpPr>
        <p:spPr bwMode="gray">
          <a:xfrm>
            <a:off x="9802630" y="4427750"/>
            <a:ext cx="1728000" cy="174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lang="en-GB" sz="700" b="1" dirty="0">
                <a:solidFill>
                  <a:srgbClr val="00B685"/>
                </a:solidFill>
                <a:latin typeface="Reckless Neue" pitchFamily="2" charset="77"/>
              </a:rPr>
              <a:t>Remediation</a:t>
            </a:r>
          </a:p>
          <a:p>
            <a:r>
              <a:rPr lang="en-GB" sz="700" dirty="0">
                <a:solidFill>
                  <a:schemeClr val="tx1"/>
                </a:solidFill>
                <a:latin typeface="Reckless Neue" pitchFamily="2" charset="77"/>
              </a:rPr>
              <a:t>Determined, executed and communicated  </a:t>
            </a:r>
          </a:p>
          <a:p>
            <a:pPr marL="228600" indent="-228600" algn="ctr">
              <a:buAutoNum type="alphaLcParenR"/>
            </a:pPr>
            <a:endParaRPr lang="en-GB" sz="700" dirty="0">
              <a:solidFill>
                <a:srgbClr val="7030A0"/>
              </a:solidFill>
              <a:latin typeface="Reckless Neue" pitchFamily="2" charset="77"/>
            </a:endParaRPr>
          </a:p>
          <a:p>
            <a:pPr algn="ctr"/>
            <a:endParaRPr lang="en-GB" sz="700" dirty="0">
              <a:solidFill>
                <a:schemeClr val="tx1"/>
              </a:solidFill>
              <a:latin typeface="Reckless Neue" pitchFamily="2" charset="77"/>
            </a:endParaRPr>
          </a:p>
          <a:p>
            <a:r>
              <a:rPr lang="en-GB" sz="700" b="1" dirty="0">
                <a:solidFill>
                  <a:srgbClr val="00B685"/>
                </a:solidFill>
                <a:latin typeface="Reckless Neue" pitchFamily="2" charset="77"/>
              </a:rPr>
              <a:t>Round Up</a:t>
            </a:r>
          </a:p>
          <a:p>
            <a:r>
              <a:rPr lang="en-US" sz="700" dirty="0">
                <a:solidFill>
                  <a:schemeClr val="tx1"/>
                </a:solidFill>
                <a:latin typeface="Reckless Neue" pitchFamily="2" charset="77"/>
              </a:rPr>
              <a:t>Once discipline and remediation have been agreed the lead investigator must submit the case for closure with all relevant documentation</a:t>
            </a:r>
            <a:endParaRPr lang="en-GB" sz="700" dirty="0">
              <a:solidFill>
                <a:schemeClr val="tx1"/>
              </a:solidFill>
              <a:latin typeface="Reckless Neue" pitchFamily="2" charset="77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DCBCA6C-B1FD-4FA6-ADA6-F65EA9825F70}"/>
              </a:ext>
            </a:extLst>
          </p:cNvPr>
          <p:cNvSpPr txBox="1">
            <a:spLocks/>
          </p:cNvSpPr>
          <p:nvPr/>
        </p:nvSpPr>
        <p:spPr>
          <a:xfrm>
            <a:off x="4461840" y="3290235"/>
            <a:ext cx="326091" cy="1666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700" dirty="0">
                <a:latin typeface="Reckless Neue" pitchFamily="2" charset="77"/>
              </a:rPr>
              <a:t>Notify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1D92CD9-86C5-4F0E-99BB-383751937FD1}"/>
              </a:ext>
            </a:extLst>
          </p:cNvPr>
          <p:cNvSpPr txBox="1">
            <a:spLocks/>
          </p:cNvSpPr>
          <p:nvPr/>
        </p:nvSpPr>
        <p:spPr>
          <a:xfrm>
            <a:off x="5974355" y="2489837"/>
            <a:ext cx="324001" cy="151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700" dirty="0">
                <a:latin typeface="Reckless Neue" pitchFamily="2" charset="77"/>
              </a:rPr>
              <a:t>Assign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3B8C68A-C4B6-42A4-A93A-06D813B46FC5}"/>
              </a:ext>
            </a:extLst>
          </p:cNvPr>
          <p:cNvCxnSpPr>
            <a:cxnSpLocks/>
          </p:cNvCxnSpPr>
          <p:nvPr/>
        </p:nvCxnSpPr>
        <p:spPr>
          <a:xfrm>
            <a:off x="5353173" y="2537407"/>
            <a:ext cx="621182" cy="0"/>
          </a:xfrm>
          <a:prstGeom prst="straightConnector1">
            <a:avLst/>
          </a:prstGeom>
          <a:ln w="19050">
            <a:solidFill>
              <a:srgbClr val="0060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F483D41B-5811-4960-81A0-4A176A04D902}"/>
              </a:ext>
            </a:extLst>
          </p:cNvPr>
          <p:cNvSpPr>
            <a:spLocks/>
          </p:cNvSpPr>
          <p:nvPr/>
        </p:nvSpPr>
        <p:spPr bwMode="gray">
          <a:xfrm>
            <a:off x="4830160" y="2110471"/>
            <a:ext cx="862810" cy="86281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>
                <a:solidFill>
                  <a:srgbClr val="00B685"/>
                </a:solidFill>
                <a:latin typeface="Reckless Neue" pitchFamily="2" charset="77"/>
              </a:rPr>
              <a:t>Integrity office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870BB9F-4601-46B0-8DA1-BD8F213E15B9}"/>
              </a:ext>
            </a:extLst>
          </p:cNvPr>
          <p:cNvCxnSpPr>
            <a:cxnSpLocks/>
          </p:cNvCxnSpPr>
          <p:nvPr/>
        </p:nvCxnSpPr>
        <p:spPr>
          <a:xfrm>
            <a:off x="8070665" y="2639028"/>
            <a:ext cx="304888" cy="0"/>
          </a:xfrm>
          <a:prstGeom prst="straightConnector1">
            <a:avLst/>
          </a:prstGeom>
          <a:ln w="19050">
            <a:solidFill>
              <a:srgbClr val="0060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9BC4AAC-3345-4A61-BAE5-0D52551A4987}"/>
              </a:ext>
            </a:extLst>
          </p:cNvPr>
          <p:cNvCxnSpPr>
            <a:cxnSpLocks/>
          </p:cNvCxnSpPr>
          <p:nvPr/>
        </p:nvCxnSpPr>
        <p:spPr>
          <a:xfrm flipV="1">
            <a:off x="9328980" y="2639028"/>
            <a:ext cx="392156" cy="1"/>
          </a:xfrm>
          <a:prstGeom prst="straightConnector1">
            <a:avLst/>
          </a:prstGeom>
          <a:ln w="19050">
            <a:solidFill>
              <a:srgbClr val="0060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Graphic 160" descr="Gavel">
            <a:extLst>
              <a:ext uri="{FF2B5EF4-FFF2-40B4-BE49-F238E27FC236}">
                <a16:creationId xmlns:a16="http://schemas.microsoft.com/office/drawing/2014/main" id="{CEA8EE7F-9075-4D1E-B308-553312BDAD24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819467" y="2335929"/>
            <a:ext cx="620485" cy="620485"/>
          </a:xfrm>
          <a:prstGeom prst="rect">
            <a:avLst/>
          </a:prstGeom>
        </p:spPr>
      </p:pic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17013C44-094A-4CF2-975E-EA28558F4AE1}"/>
              </a:ext>
            </a:extLst>
          </p:cNvPr>
          <p:cNvCxnSpPr>
            <a:cxnSpLocks/>
            <a:stCxn id="161" idx="3"/>
            <a:endCxn id="169" idx="1"/>
          </p:cNvCxnSpPr>
          <p:nvPr/>
        </p:nvCxnSpPr>
        <p:spPr>
          <a:xfrm flipV="1">
            <a:off x="10439952" y="2129272"/>
            <a:ext cx="316896" cy="516900"/>
          </a:xfrm>
          <a:prstGeom prst="bentConnector3">
            <a:avLst>
              <a:gd name="adj1" fmla="val 50000"/>
            </a:avLst>
          </a:prstGeom>
          <a:ln w="19050">
            <a:solidFill>
              <a:srgbClr val="0060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id="{798FBDCB-335D-476B-969A-61B51B76219D}"/>
              </a:ext>
            </a:extLst>
          </p:cNvPr>
          <p:cNvCxnSpPr>
            <a:cxnSpLocks/>
            <a:stCxn id="161" idx="3"/>
            <a:endCxn id="175" idx="1"/>
          </p:cNvCxnSpPr>
          <p:nvPr/>
        </p:nvCxnSpPr>
        <p:spPr>
          <a:xfrm>
            <a:off x="10439952" y="2646172"/>
            <a:ext cx="316896" cy="497257"/>
          </a:xfrm>
          <a:prstGeom prst="bentConnector3">
            <a:avLst>
              <a:gd name="adj1" fmla="val 50000"/>
            </a:avLst>
          </a:prstGeom>
          <a:ln w="19050">
            <a:solidFill>
              <a:srgbClr val="0060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F6445ACD-7223-4E49-9BAB-A94E421A68DF}"/>
              </a:ext>
            </a:extLst>
          </p:cNvPr>
          <p:cNvSpPr txBox="1"/>
          <p:nvPr/>
        </p:nvSpPr>
        <p:spPr>
          <a:xfrm>
            <a:off x="10756848" y="2053030"/>
            <a:ext cx="719309" cy="152483"/>
          </a:xfrm>
          <a:prstGeom prst="rect">
            <a:avLst/>
          </a:prstGeom>
          <a:noFill/>
        </p:spPr>
        <p:txBody>
          <a:bodyPr wrap="square" lIns="36000" tIns="0" rIns="0" bIns="0" rtlCol="0">
            <a:noAutofit/>
          </a:bodyPr>
          <a:lstStyle/>
          <a:p>
            <a:pPr algn="l"/>
            <a:r>
              <a:rPr lang="en-GB" sz="700" dirty="0">
                <a:latin typeface="Reckless Neue" pitchFamily="2" charset="77"/>
              </a:rPr>
              <a:t>Non-Disciplinary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7B400664-76AD-4ED2-8904-006D6FACB54A}"/>
              </a:ext>
            </a:extLst>
          </p:cNvPr>
          <p:cNvSpPr txBox="1"/>
          <p:nvPr/>
        </p:nvSpPr>
        <p:spPr>
          <a:xfrm>
            <a:off x="10756848" y="3067187"/>
            <a:ext cx="719309" cy="152483"/>
          </a:xfrm>
          <a:prstGeom prst="rect">
            <a:avLst/>
          </a:prstGeom>
          <a:noFill/>
        </p:spPr>
        <p:txBody>
          <a:bodyPr wrap="square" lIns="36000" tIns="0" rIns="0" bIns="0" rtlCol="0">
            <a:noAutofit/>
          </a:bodyPr>
          <a:lstStyle/>
          <a:p>
            <a:pPr algn="l"/>
            <a:r>
              <a:rPr lang="en-GB" sz="700" dirty="0">
                <a:latin typeface="Reckless Neue" pitchFamily="2" charset="77"/>
              </a:rPr>
              <a:t>Disciplinary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C02E147-47DB-4EBC-A497-A745D73265CF}"/>
              </a:ext>
            </a:extLst>
          </p:cNvPr>
          <p:cNvSpPr txBox="1">
            <a:spLocks/>
          </p:cNvSpPr>
          <p:nvPr/>
        </p:nvSpPr>
        <p:spPr>
          <a:xfrm>
            <a:off x="6569316" y="1878128"/>
            <a:ext cx="930699" cy="1257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700" b="1" dirty="0">
                <a:solidFill>
                  <a:srgbClr val="00B685"/>
                </a:solidFill>
                <a:latin typeface="Reckless Neue" pitchFamily="2" charset="77"/>
              </a:rPr>
              <a:t>Investigators</a:t>
            </a:r>
          </a:p>
        </p:txBody>
      </p:sp>
      <p:cxnSp>
        <p:nvCxnSpPr>
          <p:cNvPr id="211" name="Connector: Elbow 210">
            <a:extLst>
              <a:ext uri="{FF2B5EF4-FFF2-40B4-BE49-F238E27FC236}">
                <a16:creationId xmlns:a16="http://schemas.microsoft.com/office/drawing/2014/main" id="{AC703F9D-A347-463D-B0B5-3C67D82AF286}"/>
              </a:ext>
            </a:extLst>
          </p:cNvPr>
          <p:cNvCxnSpPr>
            <a:cxnSpLocks/>
            <a:stCxn id="133" idx="3"/>
          </p:cNvCxnSpPr>
          <p:nvPr/>
        </p:nvCxnSpPr>
        <p:spPr>
          <a:xfrm>
            <a:off x="1682964" y="2569078"/>
            <a:ext cx="807355" cy="407248"/>
          </a:xfrm>
          <a:prstGeom prst="bentConnector3">
            <a:avLst>
              <a:gd name="adj1" fmla="val 58754"/>
            </a:avLst>
          </a:prstGeom>
          <a:ln w="19050">
            <a:solidFill>
              <a:srgbClr val="0060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or: Elbow 214">
            <a:extLst>
              <a:ext uri="{FF2B5EF4-FFF2-40B4-BE49-F238E27FC236}">
                <a16:creationId xmlns:a16="http://schemas.microsoft.com/office/drawing/2014/main" id="{D2BADE93-1A2B-4B1B-ADD8-57323F4AB681}"/>
              </a:ext>
            </a:extLst>
          </p:cNvPr>
          <p:cNvCxnSpPr>
            <a:cxnSpLocks/>
            <a:endCxn id="57" idx="4"/>
          </p:cNvCxnSpPr>
          <p:nvPr/>
        </p:nvCxnSpPr>
        <p:spPr>
          <a:xfrm flipV="1">
            <a:off x="4199355" y="2973281"/>
            <a:ext cx="1062210" cy="245885"/>
          </a:xfrm>
          <a:prstGeom prst="bentConnector2">
            <a:avLst/>
          </a:prstGeom>
          <a:ln w="19050">
            <a:solidFill>
              <a:srgbClr val="0060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or: Elbow 218">
            <a:extLst>
              <a:ext uri="{FF2B5EF4-FFF2-40B4-BE49-F238E27FC236}">
                <a16:creationId xmlns:a16="http://schemas.microsoft.com/office/drawing/2014/main" id="{A3D2318B-F4FF-4EF6-866D-8DA763BA176D}"/>
              </a:ext>
            </a:extLst>
          </p:cNvPr>
          <p:cNvCxnSpPr>
            <a:cxnSpLocks/>
            <a:stCxn id="41" idx="3"/>
            <a:endCxn id="57" idx="2"/>
          </p:cNvCxnSpPr>
          <p:nvPr/>
        </p:nvCxnSpPr>
        <p:spPr>
          <a:xfrm>
            <a:off x="3212250" y="2075583"/>
            <a:ext cx="1617910" cy="466293"/>
          </a:xfrm>
          <a:prstGeom prst="bentConnector3">
            <a:avLst>
              <a:gd name="adj1" fmla="val 13629"/>
            </a:avLst>
          </a:prstGeom>
          <a:ln w="19050">
            <a:solidFill>
              <a:srgbClr val="0060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18D9F4B5-AF3C-4B83-ACA2-02E18B37663A}"/>
              </a:ext>
            </a:extLst>
          </p:cNvPr>
          <p:cNvSpPr txBox="1">
            <a:spLocks/>
          </p:cNvSpPr>
          <p:nvPr/>
        </p:nvSpPr>
        <p:spPr>
          <a:xfrm>
            <a:off x="3482024" y="2381188"/>
            <a:ext cx="326091" cy="1666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700" dirty="0">
                <a:latin typeface="Reckless Neue" pitchFamily="2" charset="77"/>
              </a:rPr>
              <a:t>Notify</a:t>
            </a:r>
          </a:p>
        </p:txBody>
      </p: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B73E3E4E-619A-4EAC-BB68-3BF9082D1E34}"/>
              </a:ext>
            </a:extLst>
          </p:cNvPr>
          <p:cNvCxnSpPr>
            <a:cxnSpLocks/>
            <a:endCxn id="57" idx="2"/>
          </p:cNvCxnSpPr>
          <p:nvPr/>
        </p:nvCxnSpPr>
        <p:spPr>
          <a:xfrm flipV="1">
            <a:off x="3347712" y="2541876"/>
            <a:ext cx="1482448" cy="450014"/>
          </a:xfrm>
          <a:prstGeom prst="bentConnector3">
            <a:avLst>
              <a:gd name="adj1" fmla="val 5626"/>
            </a:avLst>
          </a:prstGeom>
          <a:ln w="19050">
            <a:solidFill>
              <a:srgbClr val="0060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80FD7BC1-8654-4A96-81CE-659BE99F56E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92063" y="2544053"/>
            <a:ext cx="898477" cy="549752"/>
          </a:xfrm>
          <a:prstGeom prst="bentConnector3">
            <a:avLst>
              <a:gd name="adj1" fmla="val 99983"/>
            </a:avLst>
          </a:prstGeom>
          <a:ln w="19050">
            <a:solidFill>
              <a:srgbClr val="0060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49D017BC-E405-4F86-B080-034A84906E67}"/>
              </a:ext>
            </a:extLst>
          </p:cNvPr>
          <p:cNvCxnSpPr>
            <a:cxnSpLocks/>
            <a:stCxn id="133" idx="3"/>
            <a:endCxn id="41" idx="1"/>
          </p:cNvCxnSpPr>
          <p:nvPr/>
        </p:nvCxnSpPr>
        <p:spPr>
          <a:xfrm flipV="1">
            <a:off x="1682964" y="2075583"/>
            <a:ext cx="993749" cy="493495"/>
          </a:xfrm>
          <a:prstGeom prst="bentConnector3">
            <a:avLst>
              <a:gd name="adj1" fmla="val 47652"/>
            </a:avLst>
          </a:prstGeom>
          <a:ln w="19050">
            <a:solidFill>
              <a:srgbClr val="0060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DCFB17B9-0547-4B67-81F4-2BFC583ADD57}"/>
              </a:ext>
            </a:extLst>
          </p:cNvPr>
          <p:cNvCxnSpPr>
            <a:cxnSpLocks/>
            <a:stCxn id="133" idx="3"/>
          </p:cNvCxnSpPr>
          <p:nvPr/>
        </p:nvCxnSpPr>
        <p:spPr>
          <a:xfrm flipV="1">
            <a:off x="1682964" y="2519190"/>
            <a:ext cx="807355" cy="49888"/>
          </a:xfrm>
          <a:prstGeom prst="bentConnector3">
            <a:avLst>
              <a:gd name="adj1" fmla="val 58600"/>
            </a:avLst>
          </a:prstGeom>
          <a:ln w="19050">
            <a:solidFill>
              <a:srgbClr val="0060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or: Elbow 136">
            <a:extLst>
              <a:ext uri="{FF2B5EF4-FFF2-40B4-BE49-F238E27FC236}">
                <a16:creationId xmlns:a16="http://schemas.microsoft.com/office/drawing/2014/main" id="{854F94C3-1A9A-45FB-9CB0-4EF330B3FA11}"/>
              </a:ext>
            </a:extLst>
          </p:cNvPr>
          <p:cNvCxnSpPr>
            <a:cxnSpLocks/>
            <a:stCxn id="133" idx="3"/>
          </p:cNvCxnSpPr>
          <p:nvPr/>
        </p:nvCxnSpPr>
        <p:spPr>
          <a:xfrm>
            <a:off x="1682964" y="2569078"/>
            <a:ext cx="1835491" cy="642827"/>
          </a:xfrm>
          <a:prstGeom prst="bentConnector3">
            <a:avLst>
              <a:gd name="adj1" fmla="val 25693"/>
            </a:avLst>
          </a:prstGeom>
          <a:ln w="19050">
            <a:solidFill>
              <a:srgbClr val="0060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58">
            <a:extLst>
              <a:ext uri="{FF2B5EF4-FFF2-40B4-BE49-F238E27FC236}">
                <a16:creationId xmlns:a16="http://schemas.microsoft.com/office/drawing/2014/main" id="{5838B145-02E4-052E-ED22-435358506BD2}"/>
              </a:ext>
            </a:extLst>
          </p:cNvPr>
          <p:cNvSpPr txBox="1">
            <a:spLocks/>
          </p:cNvSpPr>
          <p:nvPr/>
        </p:nvSpPr>
        <p:spPr>
          <a:xfrm>
            <a:off x="3498586" y="2671274"/>
            <a:ext cx="1145184" cy="23242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700" dirty="0">
                <a:latin typeface="Reckless Neue" pitchFamily="2" charset="77"/>
              </a:rPr>
              <a:t>Integrity Officer manually adds case to SpeakUp </a:t>
            </a:r>
          </a:p>
        </p:txBody>
      </p:sp>
    </p:spTree>
    <p:extLst>
      <p:ext uri="{BB962C8B-B14F-4D97-AF65-F5344CB8AC3E}">
        <p14:creationId xmlns:p14="http://schemas.microsoft.com/office/powerpoint/2010/main" val="114948166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SpeakU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SpeakUp" id="{D3DB1D19-2B1A-8340-B338-42CB51A408CD}" vid="{6A6893A7-CDE6-C246-A715-C8628F573D1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473FEAF53BA4E8D889876A28C6720" ma:contentTypeVersion="22" ma:contentTypeDescription="Een nieuw document maken." ma:contentTypeScope="" ma:versionID="c6681539cc9b2bda1d26c58b1c3a4444">
  <xsd:schema xmlns:xsd="http://www.w3.org/2001/XMLSchema" xmlns:xs="http://www.w3.org/2001/XMLSchema" xmlns:p="http://schemas.microsoft.com/office/2006/metadata/properties" xmlns:ns1="http://schemas.microsoft.com/sharepoint/v3" xmlns:ns2="30ab7d7b-7b35-4312-8626-0aa813b9ccd4" xmlns:ns3="5fcd5ef3-14b2-4f84-b147-1ce50651a700" targetNamespace="http://schemas.microsoft.com/office/2006/metadata/properties" ma:root="true" ma:fieldsID="c5e6049c65c117a4a7b797b4507a467f" ns1:_="" ns2:_="" ns3:_="">
    <xsd:import namespace="http://schemas.microsoft.com/sharepoint/v3"/>
    <xsd:import namespace="30ab7d7b-7b35-4312-8626-0aa813b9ccd4"/>
    <xsd:import namespace="5fcd5ef3-14b2-4f84-b147-1ce50651a7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Comment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b7d7b-7b35-4312-8626-0aa813b9cc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779aa743-c6e3-4327-bf7b-cddf6dd699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" ma:index="26" nillable="true" ma:displayName="Comment " ma:format="Dropdown" ma:internalName="Comment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d5ef3-14b2-4f84-b147-1ce50651a7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a89b58f-1fe7-40ac-b154-46c3c3de62d2}" ma:internalName="TaxCatchAll" ma:showField="CatchAllData" ma:web="5fcd5ef3-14b2-4f84-b147-1ce50651a7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585B3-9768-4413-AA43-C2EA02223D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ab7d7b-7b35-4312-8626-0aa813b9ccd4"/>
    <ds:schemaRef ds:uri="5fcd5ef3-14b2-4f84-b147-1ce50651a7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6BCF1C-0322-4346-A34C-56A5151878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 SpeakUp</Template>
  <TotalTime>56</TotalTime>
  <Words>423</Words>
  <Application>Microsoft Macintosh PowerPoint</Application>
  <PresentationFormat>Widescreen</PresentationFormat>
  <Paragraphs>102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AntiqueOli</vt:lpstr>
      <vt:lpstr>Arial</vt:lpstr>
      <vt:lpstr>Calibri</vt:lpstr>
      <vt:lpstr>Reckless Neue</vt:lpstr>
      <vt:lpstr>Theme SpeakUp</vt:lpstr>
      <vt:lpstr>SpeakUp|Governance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SpeakUp| Governance</dc:title>
  <dc:creator>Joline Baas | Freelancersunited</dc:creator>
  <cp:lastModifiedBy>Shivila GC</cp:lastModifiedBy>
  <cp:revision>2</cp:revision>
  <dcterms:created xsi:type="dcterms:W3CDTF">2023-12-27T09:38:35Z</dcterms:created>
  <dcterms:modified xsi:type="dcterms:W3CDTF">2024-02-19T12:38:51Z</dcterms:modified>
</cp:coreProperties>
</file>